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6" r:id="rId1"/>
  </p:sldMasterIdLst>
  <p:notesMasterIdLst>
    <p:notesMasterId r:id="rId16"/>
  </p:notesMasterIdLst>
  <p:sldIdLst>
    <p:sldId id="256" r:id="rId2"/>
    <p:sldId id="257" r:id="rId3"/>
    <p:sldId id="287" r:id="rId4"/>
    <p:sldId id="259" r:id="rId5"/>
    <p:sldId id="272" r:id="rId6"/>
    <p:sldId id="260" r:id="rId7"/>
    <p:sldId id="273" r:id="rId8"/>
    <p:sldId id="280" r:id="rId9"/>
    <p:sldId id="281" r:id="rId10"/>
    <p:sldId id="284" r:id="rId11"/>
    <p:sldId id="283" r:id="rId12"/>
    <p:sldId id="285" r:id="rId13"/>
    <p:sldId id="286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47" autoAdjust="0"/>
    <p:restoredTop sz="96327"/>
  </p:normalViewPr>
  <p:slideViewPr>
    <p:cSldViewPr snapToGrid="0" snapToObjects="1">
      <p:cViewPr varScale="1">
        <p:scale>
          <a:sx n="71" d="100"/>
          <a:sy n="71" d="100"/>
        </p:scale>
        <p:origin x="6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4846D-0ACC-314E-88C3-8A370A18F249}" type="datetimeFigureOut">
              <a:rPr lang="en-US" smtClean="0"/>
              <a:t>2/26/2023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B638A-7481-384A-BD60-B96150F7A2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8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40663-7A70-FE47-999F-368C329FB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B70483-4A48-E74A-B56B-04707FEB2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F9386-7C67-3D40-81E5-A4EB68AEE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1C8474-0FFD-E84F-AB17-71CBE9110E39}" type="datetime1">
              <a:rPr lang="en-US" smtClean="0"/>
              <a:t>2/26/2023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4077A-4894-8A49-B438-ABEBD761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7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F4D71-EA83-704B-B2FF-E66B8749F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484757-5B9A-AB4B-AE02-B7126F152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DFC1D-A750-ED47-A7E9-92D3E3A2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933E-F96B-514D-8A16-FB7A45C70329}" type="datetime1">
              <a:rPr lang="en-US" smtClean="0"/>
              <a:t>2/26/2023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9F4B0-67BF-FD4F-B6AF-68E90524B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74C2A-8111-474F-B601-C66BF933B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7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71E732-D319-6340-A49C-E273D7A372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CFA0EC-C2F8-8F48-8659-06EB6DB1A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2597D-B1AB-EB4E-ACE6-35DE535E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1824-C36D-B745-B2D3-53222EDA9EDF}" type="datetime1">
              <a:rPr lang="en-US" smtClean="0"/>
              <a:t>2/26/2023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9FF6D-DAF5-ED49-AD1C-B6BE77B8C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BE2BC-D757-D546-9914-78A6075A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7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B8067-E856-E84C-9E2E-AD3F99D5B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3F401-8DA4-1445-BD81-7BCA6982B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A3756-B122-9F46-A5E2-B4E24EDC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DBE7-B259-9543-97CD-BB3B1C53C729}" type="datetime1">
              <a:rPr lang="en-US" smtClean="0"/>
              <a:t>2/26/2023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6CA76-AC09-1E46-A97D-0E093E52B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53F8D-740D-A949-A684-0EDB0BB4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79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9FC66-AFCF-AC40-8DB0-03BA7AECB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EF1C9-51AB-6F4B-BAD2-04BA55516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FE937-177B-6841-840E-EF394C775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FC1C-1B0A-4242-B335-A7E07FADC1E8}" type="datetime1">
              <a:rPr lang="en-US" smtClean="0"/>
              <a:t>2/26/2023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6206B-D7CB-C84E-9DAF-DC5752116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DC2C2-860C-5249-A20C-787D12C05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24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CECA3-A722-3541-9667-406B34A15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1A347-E24B-494F-B7E7-9A442E322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9CA61-D586-8C40-A871-4BFE6239D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8C305-89C1-FC46-BAE2-5BC1A7BAB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5997-2A3C-3047-B2E7-D9851D239194}" type="datetime1">
              <a:rPr lang="en-US" smtClean="0"/>
              <a:t>2/26/2023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E67B7-0399-4D49-933E-6786E7DD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7B88B-8C5F-3F4A-8130-9CB970F3B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2858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C9B63-804B-3B47-BB56-8AE708FD3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8EBB5-3704-AF49-A964-EF567D750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47AEA-C44B-1149-B77F-9CD549070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88594F-B857-1F43-BDD3-3004A1123D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ED77EB-A6B1-2A4D-B706-5FA052D45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12B832-6D35-AF40-BCBE-2646761FF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1E40-72CE-8044-9332-D33F124CA41F}" type="datetime1">
              <a:rPr lang="en-US" smtClean="0"/>
              <a:t>2/26/2023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9966AB-1035-4242-B0C2-05DCAC665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96C248-AE21-F04F-B755-5A30DA3E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11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C7DDC-D878-434C-89C7-26D57DDA5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171A8-53C0-DD4C-B1A7-80A76642A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DB2C-D873-1240-9728-68C9086B73BF}" type="datetime1">
              <a:rPr lang="en-US" smtClean="0"/>
              <a:t>2/26/2023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33C31-A207-0045-A008-3B6B6F292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BE366-FAED-2A4A-A353-E4E0474EC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90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660ACD-24F6-604F-891F-2C5195982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2390-C132-BF4B-8B7A-DA8DB450BF5B}" type="datetime1">
              <a:rPr lang="en-US" smtClean="0"/>
              <a:t>2/26/2023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5B8673-F1B9-B041-A86B-3814651A7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1DFEC-1A44-7E4A-A642-87EDB26B7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6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EC387-7610-A041-8B27-6F3AC84F6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FA633-62AA-9C4F-8BD9-871B0ECE5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0858BB-A1E9-F140-9BB3-65D8039A6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0B4CA-E192-BA4D-96E9-EC78D13A5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9C51-6143-FD48-B4AD-FAE3B4E98B30}" type="datetime1">
              <a:rPr lang="en-US" smtClean="0"/>
              <a:t>2/26/2023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E1127-AB5E-BC4B-B4E1-71FD888E1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0FF7F-FA37-544B-9751-D56ED02A2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812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4EA0B-4482-924C-86D3-38AAD3AA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20283B-B317-9346-A0FE-580F32FAA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4A7F4-D323-6543-951D-E48D32E69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2E8E9-C618-8D43-A916-03B4E1322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CDC3-0E29-244B-92C0-FA262193A828}" type="datetime1">
              <a:rPr lang="en-US" smtClean="0"/>
              <a:t>2/26/2023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CF51C-5AA3-8E42-9F1A-2D4244331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25FDE-311F-3645-A866-A809D57A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57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C2E34B-80BB-7542-9B37-50E2B7121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812BA-A67E-1D47-8DAF-B3DA8FCBA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6A8B4-3C77-B04D-BD35-E7BB4F16D7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0FD785-E2E1-3C40-9D45-2A5BD82D137E}" type="datetime1">
              <a:rPr lang="en-US" smtClean="0"/>
              <a:t>2/26/2023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F7A82-C235-F743-8A86-FEAD149FB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502A1-2D72-474F-8B39-4114455F3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44A9144-0437-0A41-A591-048C734746A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714573" y="5980853"/>
            <a:ext cx="921004" cy="87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boo.fm/media/80009-oregon-independent-party-adopts-new-voting-method-score-then-automatic-runoff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490C7-37BE-B34C-9DBC-BE7163268E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General PTO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9146F1-A658-A04E-9FF5-DD117A0F55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A6F2E-E8E1-2847-B686-40B7F030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6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2DFF-D101-B694-A7B8-76A34B65D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12" y="0"/>
            <a:ext cx="10515600" cy="1325563"/>
          </a:xfrm>
        </p:spPr>
        <p:txBody>
          <a:bodyPr/>
          <a:lstStyle/>
          <a:p>
            <a:r>
              <a:rPr lang="en-US" dirty="0"/>
              <a:t>Middle School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A13CE-7BFD-2B35-5130-9FBC95562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33" y="1331719"/>
            <a:ext cx="5954485" cy="4351338"/>
          </a:xfrm>
        </p:spPr>
        <p:txBody>
          <a:bodyPr>
            <a:normAutofit/>
          </a:bodyPr>
          <a:lstStyle/>
          <a:p>
            <a:r>
              <a:rPr lang="en-US" dirty="0"/>
              <a:t>Glow Bolt- March 31</a:t>
            </a:r>
            <a:r>
              <a:rPr lang="en-US" baseline="30000" dirty="0"/>
              <a:t>st</a:t>
            </a:r>
          </a:p>
          <a:p>
            <a:pPr lvl="1"/>
            <a:r>
              <a:rPr lang="en-US" sz="2000" dirty="0"/>
              <a:t>Pep Rally March 24</a:t>
            </a:r>
            <a:r>
              <a:rPr lang="en-US" sz="2000" baseline="30000" dirty="0"/>
              <a:t>th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 Semi-Formal- May 19</a:t>
            </a:r>
            <a:r>
              <a:rPr lang="en-US" baseline="30000" dirty="0"/>
              <a:t>th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 Promotion- May 24</a:t>
            </a:r>
            <a:r>
              <a:rPr lang="en-US" baseline="30000" dirty="0"/>
              <a:t>th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69AF3-F30B-AD4F-D0DE-C907FDCA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D383511D-B436-C5E1-0F69-02A9BB875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394" y="3844212"/>
            <a:ext cx="4378259" cy="2877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1086E9-0590-582A-C1BC-2164AD7AD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029" y="447260"/>
            <a:ext cx="4416623" cy="31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52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FFAA7-0252-A104-AE91-60FC9AAAC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7" y="0"/>
            <a:ext cx="10515600" cy="1325563"/>
          </a:xfrm>
        </p:spPr>
        <p:txBody>
          <a:bodyPr/>
          <a:lstStyle/>
          <a:p>
            <a:r>
              <a:rPr lang="en-US" dirty="0"/>
              <a:t>Upcoming Elections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024BF-E8CB-540A-8C10-5C0B89E1F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79" y="1125416"/>
            <a:ext cx="10515600" cy="523093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Deadline to submit interest for an open Board position is </a:t>
            </a:r>
            <a:r>
              <a:rPr lang="en-US" b="1" dirty="0">
                <a:solidFill>
                  <a:srgbClr val="92D050"/>
                </a:solidFill>
              </a:rPr>
              <a:t>April 1</a:t>
            </a:r>
            <a:r>
              <a:rPr lang="en-US" b="1" baseline="30000" dirty="0">
                <a:solidFill>
                  <a:srgbClr val="92D050"/>
                </a:solidFill>
              </a:rPr>
              <a:t>st</a:t>
            </a:r>
            <a:r>
              <a:rPr lang="en-US" b="1" dirty="0">
                <a:solidFill>
                  <a:srgbClr val="92D050"/>
                </a:solidFill>
              </a:rPr>
              <a:t>!</a:t>
            </a:r>
          </a:p>
          <a:p>
            <a:endParaRPr lang="en-US" dirty="0"/>
          </a:p>
          <a:p>
            <a:r>
              <a:rPr lang="en-US" dirty="0"/>
              <a:t>All open positions have at least 1 nomination except Middle School VP- please reach out if you are interested!</a:t>
            </a:r>
          </a:p>
          <a:p>
            <a:endParaRPr lang="en-US" dirty="0"/>
          </a:p>
          <a:p>
            <a:r>
              <a:rPr lang="en-US" dirty="0"/>
              <a:t>March PTO Meeting- Ballot presented</a:t>
            </a:r>
          </a:p>
          <a:p>
            <a:endParaRPr lang="en-US" dirty="0"/>
          </a:p>
          <a:p>
            <a:r>
              <a:rPr lang="en-US" dirty="0"/>
              <a:t>April PTO Meeting- Voting</a:t>
            </a:r>
          </a:p>
          <a:p>
            <a:endParaRPr lang="en-US" dirty="0"/>
          </a:p>
          <a:p>
            <a:r>
              <a:rPr lang="en-US" dirty="0"/>
              <a:t>May- New officers installed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8A750-38CC-8D0A-8B83-2D999157C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9C68A05-640B-4746-CC1A-C0C5D815C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36713" y="3429000"/>
            <a:ext cx="4594411" cy="27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38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7D171-900A-D35E-8F35-92DFD1AA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99" y="125132"/>
            <a:ext cx="10515600" cy="1325563"/>
          </a:xfrm>
        </p:spPr>
        <p:txBody>
          <a:bodyPr/>
          <a:lstStyle/>
          <a:p>
            <a:r>
              <a:rPr lang="en-US" dirty="0"/>
              <a:t>Parent Social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FCA48-881E-4D2A-D05E-53FC3C916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348" y="1457324"/>
            <a:ext cx="625109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Really Good Beer Stop Thursday, March 2</a:t>
            </a:r>
            <a:r>
              <a:rPr lang="en-US" sz="3200" baseline="30000" dirty="0"/>
              <a:t>nd</a:t>
            </a:r>
            <a:r>
              <a:rPr lang="en-US" sz="3200" dirty="0"/>
              <a:t> 5:30-7:00 pm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Meet other parents at PVA!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If you have suggestions for events for next year please find a PTO Board member at the event!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69440-06CC-8B5B-D209-C82F4B78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CAB731-BCB2-2B91-5AA4-3EC7656B5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591" y="876517"/>
            <a:ext cx="4404728" cy="510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12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DC1A8-494B-0C13-0667-0E6770E78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65" y="136525"/>
            <a:ext cx="10515600" cy="1325563"/>
          </a:xfrm>
        </p:spPr>
        <p:txBody>
          <a:bodyPr/>
          <a:lstStyle/>
          <a:p>
            <a:r>
              <a:rPr lang="en-US" dirty="0"/>
              <a:t>Shop for a Cause Fundraiser!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3D622-A057-F469-B5BD-BD3C215DA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65" y="1340432"/>
            <a:ext cx="7046168" cy="47617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Drop flyer off at Winn Dixie now through March 21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School with the most flyers will win </a:t>
            </a:r>
            <a:r>
              <a:rPr lang="en-US" b="1" dirty="0"/>
              <a:t>$5,000 </a:t>
            </a:r>
            <a:r>
              <a:rPr lang="en-US" dirty="0"/>
              <a:t>for their school!</a:t>
            </a:r>
          </a:p>
          <a:p>
            <a:endParaRPr lang="en-US" dirty="0"/>
          </a:p>
          <a:p>
            <a:r>
              <a:rPr lang="en-US" dirty="0"/>
              <a:t>No limit to the number of times you can drop off a flyer, but only 1 per person per trip.</a:t>
            </a:r>
          </a:p>
          <a:p>
            <a:endParaRPr lang="en-US" dirty="0"/>
          </a:p>
          <a:p>
            <a:r>
              <a:rPr lang="en-US" dirty="0"/>
              <a:t>Winner will be announced at their live community event Saturday, March 25</a:t>
            </a:r>
            <a:r>
              <a:rPr lang="en-US" baseline="30000" dirty="0"/>
              <a:t>th</a:t>
            </a:r>
            <a:r>
              <a:rPr lang="en-US" dirty="0"/>
              <a:t> 12 pm - 2 pm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C04A7-7856-F0AB-FF7C-7C452FD2C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227703-2FCE-1A7B-816F-21191A9D3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041" y="1163454"/>
            <a:ext cx="4511128" cy="51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4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0F1AB-B1AF-044F-9911-C05F92F68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09" y="14553"/>
            <a:ext cx="10515600" cy="1325563"/>
          </a:xfrm>
        </p:spPr>
        <p:txBody>
          <a:bodyPr/>
          <a:lstStyle/>
          <a:p>
            <a:r>
              <a:rPr lang="en-US" dirty="0"/>
              <a:t>Upcoming Events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FCA9F-F045-9842-8E90-8512AD93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65BE4E-D180-F077-583A-7535B253C1BA}"/>
              </a:ext>
            </a:extLst>
          </p:cNvPr>
          <p:cNvSpPr txBox="1"/>
          <p:nvPr/>
        </p:nvSpPr>
        <p:spPr>
          <a:xfrm>
            <a:off x="231709" y="1232793"/>
            <a:ext cx="794657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Spirit Wear Store is open through March 1st!</a:t>
            </a:r>
          </a:p>
          <a:p>
            <a:endParaRPr lang="en-US" sz="2800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Middle School Glow Bolt: March 31st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Bobcat Bolt: April 4th</a:t>
            </a:r>
            <a:endParaRPr lang="en-US" sz="2000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1"/>
            <a:endParaRPr lang="en-US" sz="2000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Spring Carnival: April 23rd</a:t>
            </a:r>
            <a:endParaRPr lang="en-US" sz="2800" b="0" i="0" baseline="300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i="0" baseline="300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8th Grade Semi-Formal: May 19th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8th Grade Promotion: May 24th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5th Grade Celebration: May 22nd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i="0" baseline="300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Next General PTO meeting- March 24th 9 am</a:t>
            </a:r>
            <a:endParaRPr lang="en-US" sz="20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sz="24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8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44374-E930-A24B-99B9-D116B0F20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49" y="-148660"/>
            <a:ext cx="10515600" cy="1325563"/>
          </a:xfrm>
        </p:spPr>
        <p:txBody>
          <a:bodyPr/>
          <a:lstStyle/>
          <a:p>
            <a:r>
              <a:rPr lang="en-US" dirty="0"/>
              <a:t>Agenda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34BF7-F415-BB4E-952A-0AB77B1D3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49" y="1089338"/>
            <a:ext cx="10515600" cy="5768662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to Order/Establish Quorum/January Minutes Approval- Beth</a:t>
            </a:r>
          </a:p>
          <a:p>
            <a:pPr marL="342900" marR="0" lvl="0" indent="-3429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Reichenberg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</a:p>
          <a:p>
            <a:pPr marL="342900" indent="-342900">
              <a:lnSpc>
                <a:spcPct val="16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Update- Aimee</a:t>
            </a:r>
          </a:p>
          <a:p>
            <a:pPr marL="342900" indent="-342900">
              <a:lnSpc>
                <a:spcPct val="16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Elementary Events- Anne</a:t>
            </a:r>
          </a:p>
          <a:p>
            <a:pPr marL="342900" indent="-342900">
              <a:lnSpc>
                <a:spcPct val="16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Middle School Events - Sam</a:t>
            </a:r>
          </a:p>
          <a:p>
            <a:pPr marL="342900" indent="-342900">
              <a:lnSpc>
                <a:spcPct val="16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PTO Board Elections- Beth</a:t>
            </a:r>
          </a:p>
          <a:p>
            <a:pPr marL="342900" indent="-342900">
              <a:lnSpc>
                <a:spcPct val="16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Upcoming Events- Beth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8896A-0E15-DA4C-BF87-8EC50330D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13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96F4-408E-98A6-820A-30E772DA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+mj-lt"/>
                <a:cs typeface="+mj-cs"/>
              </a:rPr>
              <a:t>Volunteer of the Year!</a:t>
            </a:r>
          </a:p>
        </p:txBody>
      </p:sp>
      <p:sp>
        <p:nvSpPr>
          <p:cNvPr id="1039" name="Freeform: Shape 103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Clip art celebration - Cliparting.com">
            <a:extLst>
              <a:ext uri="{FF2B5EF4-FFF2-40B4-BE49-F238E27FC236}">
                <a16:creationId xmlns:a16="http://schemas.microsoft.com/office/drawing/2014/main" id="{B4D9CFB6-D9EE-B41A-06B9-50D683DB1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439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A580F-1AC9-0E26-3F5D-6D353248F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8A7A6979-0714-4377-B894-6BE4C2D6E202}" type="slidenum">
              <a:rPr lang="en-US" sz="1500">
                <a:solidFill>
                  <a:srgbClr val="FFFFFF"/>
                </a:solidFill>
                <a:latin typeface="Calibri" panose="020F0502020204030204"/>
                <a:cs typeface="+mn-cs"/>
              </a:rPr>
              <a:pPr algn="ctr">
                <a:spcAft>
                  <a:spcPts val="600"/>
                </a:spcAft>
                <a:defRPr/>
              </a:pPr>
              <a:t>3</a:t>
            </a:fld>
            <a:endParaRPr lang="en-US" sz="1500">
              <a:solidFill>
                <a:srgbClr val="FFFFFF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89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6511C-F944-834A-8CCA-24CFD89D6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</a:t>
            </a:r>
            <a:r>
              <a:rPr lang="en-US"/>
              <a:t>YTD Revenue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5E08-3329-5C4E-990C-13BEF7461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Year Revenue Earned = $88,776</a:t>
            </a:r>
          </a:p>
          <a:p>
            <a:pPr lvl="1"/>
            <a:r>
              <a:rPr lang="en-US" dirty="0"/>
              <a:t>Membership = $25,393</a:t>
            </a:r>
          </a:p>
          <a:p>
            <a:pPr lvl="1"/>
            <a:r>
              <a:rPr lang="en-US" dirty="0"/>
              <a:t>Partners in Education = $45,000</a:t>
            </a:r>
          </a:p>
          <a:p>
            <a:pPr lvl="1"/>
            <a:r>
              <a:rPr lang="en-US" dirty="0"/>
              <a:t>Spirit Wear = $5,203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Day School Supplies = $2,689</a:t>
            </a:r>
          </a:p>
          <a:p>
            <a:pPr lvl="1"/>
            <a:r>
              <a:rPr lang="en-US" dirty="0"/>
              <a:t>Pride Rock = $1,850</a:t>
            </a:r>
          </a:p>
          <a:p>
            <a:pPr lvl="1"/>
            <a:r>
              <a:rPr lang="en-US" dirty="0"/>
              <a:t>Fundraising:</a:t>
            </a:r>
          </a:p>
          <a:p>
            <a:pPr lvl="2"/>
            <a:r>
              <a:rPr lang="en-US" dirty="0"/>
              <a:t>Pizza Kits = $990</a:t>
            </a:r>
          </a:p>
          <a:p>
            <a:pPr lvl="2"/>
            <a:r>
              <a:rPr lang="en-US" dirty="0"/>
              <a:t>Spirit Nights = $315</a:t>
            </a:r>
          </a:p>
          <a:p>
            <a:pPr lvl="2"/>
            <a:r>
              <a:rPr lang="en-US" dirty="0"/>
              <a:t>Holiday Shop = $6,356 *net of $254 in exp for supplies to run/advertise shop</a:t>
            </a:r>
          </a:p>
          <a:p>
            <a:pPr lvl="1"/>
            <a:r>
              <a:rPr lang="en-US" dirty="0"/>
              <a:t>Other Sources (Amazon Smiles, Box Tops) = $979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69DBA-FE91-E04B-AE0B-A193386BE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1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ABBDA-A701-8246-A011-E3409E5B0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YTD Expense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B150E-8F8A-184E-B690-0C4D4155E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270" y="1855443"/>
            <a:ext cx="10515600" cy="4351338"/>
          </a:xfrm>
        </p:spPr>
        <p:txBody>
          <a:bodyPr/>
          <a:lstStyle/>
          <a:p>
            <a:r>
              <a:rPr lang="en-US" dirty="0"/>
              <a:t>Current Year Expenses = $70,811</a:t>
            </a:r>
          </a:p>
          <a:p>
            <a:pPr lvl="1"/>
            <a:r>
              <a:rPr lang="en-US" dirty="0"/>
              <a:t>Membership (incl. Incentives) = $3,953</a:t>
            </a:r>
          </a:p>
          <a:p>
            <a:pPr lvl="2"/>
            <a:r>
              <a:rPr lang="en-US" dirty="0"/>
              <a:t>Yearbooks = $2,300</a:t>
            </a:r>
          </a:p>
          <a:p>
            <a:pPr lvl="2"/>
            <a:r>
              <a:rPr lang="en-US" dirty="0"/>
              <a:t>Spirit Vouchers = $470</a:t>
            </a:r>
          </a:p>
          <a:p>
            <a:pPr lvl="1"/>
            <a:r>
              <a:rPr lang="en-US" dirty="0"/>
              <a:t>Partners in Education = $5,745</a:t>
            </a:r>
          </a:p>
          <a:p>
            <a:pPr lvl="1"/>
            <a:r>
              <a:rPr lang="en-US" dirty="0"/>
              <a:t>General Operating = $2,742</a:t>
            </a:r>
          </a:p>
          <a:p>
            <a:pPr lvl="1"/>
            <a:r>
              <a:rPr lang="en-US" dirty="0"/>
              <a:t>Events = $10,063</a:t>
            </a:r>
          </a:p>
          <a:p>
            <a:pPr lvl="1"/>
            <a:r>
              <a:rPr lang="en-US" dirty="0"/>
              <a:t>School Support = $47,624</a:t>
            </a:r>
          </a:p>
          <a:p>
            <a:pPr lvl="1"/>
            <a:r>
              <a:rPr lang="en-US" dirty="0"/>
              <a:t>Other Misc. Exp = $684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7A1BD-82A9-4443-8B53-587CA4B6F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11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C0C06-1147-9B41-B5D3-D99651B12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Funds Being Held for Future Year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C4163-4818-A34C-B318-43D6CAE99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Total reserves set aside for future years = $106,513</a:t>
            </a:r>
          </a:p>
          <a:p>
            <a:pPr lvl="1"/>
            <a:r>
              <a:rPr lang="en-US" dirty="0"/>
              <a:t>Basic Operating Exp = $81,340</a:t>
            </a:r>
          </a:p>
          <a:p>
            <a:pPr lvl="2"/>
            <a:r>
              <a:rPr lang="en-US" dirty="0"/>
              <a:t>Incl funding for student/staff support and basic PTO operating Exp.</a:t>
            </a:r>
          </a:p>
          <a:p>
            <a:pPr lvl="2"/>
            <a:r>
              <a:rPr lang="en-US" dirty="0"/>
              <a:t>Can be used to fund ‘23/’24 begging year expenses if needed.</a:t>
            </a:r>
          </a:p>
          <a:p>
            <a:pPr lvl="1"/>
            <a:r>
              <a:rPr lang="en-US" dirty="0"/>
              <a:t>School Improvement Projects = $18,522</a:t>
            </a:r>
          </a:p>
          <a:p>
            <a:pPr lvl="2"/>
            <a:r>
              <a:rPr lang="en-US" dirty="0"/>
              <a:t>Leftover funds from PY Bobcat Bolt earning that were set aside for school grounds improvements such as landscaping and irrigation.</a:t>
            </a:r>
          </a:p>
          <a:p>
            <a:pPr lvl="2"/>
            <a:r>
              <a:rPr lang="en-US" dirty="0"/>
              <a:t>Will be used for future funding of student/staff support, if needed.</a:t>
            </a:r>
          </a:p>
          <a:p>
            <a:pPr lvl="1"/>
            <a:r>
              <a:rPr lang="en-US" dirty="0"/>
              <a:t>Book Fair cash proceeds for SSYRA books = $6,651</a:t>
            </a:r>
          </a:p>
          <a:p>
            <a:pPr lvl="2"/>
            <a:r>
              <a:rPr lang="en-US" dirty="0"/>
              <a:t>Book Fair proceeds typically taken as Scholastic Rewards to purchase next years SSYRA books.</a:t>
            </a:r>
          </a:p>
          <a:p>
            <a:pPr lvl="2"/>
            <a:r>
              <a:rPr lang="en-US" dirty="0"/>
              <a:t>Due to supply chain and publisher shortages Scholastic is not able to guarantee SSYRA books will be available in the Scholastic catalogue in the future for use of rewards.  Therefore, a reserve was started with the ‘22 Fall Book Fair to fund part of the ‘23/24 SSYRA book purchases if needed.</a:t>
            </a:r>
          </a:p>
          <a:p>
            <a:pPr lvl="2"/>
            <a:r>
              <a:rPr lang="en-US" dirty="0"/>
              <a:t>Funds will </a:t>
            </a:r>
            <a:r>
              <a:rPr lang="en-US" b="1" u="sng" dirty="0"/>
              <a:t>not</a:t>
            </a:r>
            <a:r>
              <a:rPr lang="en-US" dirty="0"/>
              <a:t> be used to fund future years PTO budget needs and are strictly being held for the SSYRA book purchases.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321EA-9C87-C646-A930-1F3950E25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94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4EAEA-E610-E5DD-07CE-286CC648E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Uses of PTO Funding YTD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D21BD-8A62-93C0-E563-358C88338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Student Support = $10,222</a:t>
            </a:r>
          </a:p>
          <a:p>
            <a:pPr lvl="1"/>
            <a:r>
              <a:rPr lang="en-US" dirty="0"/>
              <a:t>Ice Cream Social, Bingo Night, Tears and Cheers Breakfast, MS Back to School Hangout, MS 1</a:t>
            </a:r>
            <a:r>
              <a:rPr lang="en-US" baseline="30000" dirty="0"/>
              <a:t>st</a:t>
            </a:r>
            <a:r>
              <a:rPr lang="en-US" dirty="0"/>
              <a:t> Semester Dance, Character Counts, CAT Art, Communication Folders, Hardships/Blessings in a Backpack.</a:t>
            </a:r>
          </a:p>
          <a:p>
            <a:r>
              <a:rPr lang="en-US" dirty="0"/>
              <a:t>Teacher/Staff Support = $23,565</a:t>
            </a:r>
          </a:p>
          <a:p>
            <a:pPr lvl="1"/>
            <a:r>
              <a:rPr lang="en-US" dirty="0"/>
              <a:t>Back to school breakfast/lunch, Holiday lunch, Monthly staff tokens of appreciation, Classroom Startup GC’s and Teacher Resource Grants.</a:t>
            </a:r>
          </a:p>
          <a:p>
            <a:r>
              <a:rPr lang="en-US" dirty="0"/>
              <a:t>Technology subscriptions = $13,431</a:t>
            </a:r>
          </a:p>
          <a:p>
            <a:pPr lvl="1"/>
            <a:r>
              <a:rPr lang="en-US" dirty="0"/>
              <a:t>Learning A-Z and </a:t>
            </a:r>
            <a:r>
              <a:rPr lang="en-US" dirty="0" err="1"/>
              <a:t>LiveSchool</a:t>
            </a:r>
            <a:endParaRPr lang="en-US" dirty="0"/>
          </a:p>
          <a:p>
            <a:r>
              <a:rPr lang="en-US" dirty="0"/>
              <a:t>Sunshine State Books = $9,234</a:t>
            </a:r>
          </a:p>
          <a:p>
            <a:pPr lvl="1"/>
            <a:r>
              <a:rPr lang="en-US" dirty="0"/>
              <a:t>Copies for all classrooms and media center </a:t>
            </a:r>
          </a:p>
          <a:p>
            <a:pPr lvl="2"/>
            <a:r>
              <a:rPr lang="en-US" dirty="0"/>
              <a:t> K-2 = 495 books</a:t>
            </a:r>
          </a:p>
          <a:p>
            <a:pPr lvl="2"/>
            <a:r>
              <a:rPr lang="en-US" dirty="0"/>
              <a:t> 3-5 = 406 books</a:t>
            </a:r>
          </a:p>
          <a:p>
            <a:pPr lvl="2"/>
            <a:r>
              <a:rPr lang="en-US" dirty="0"/>
              <a:t> MS = 104 books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EC719-D396-BB8C-00FF-716AB0183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56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0FC30-89CA-0BEC-EC44-9101361D6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40" y="88462"/>
            <a:ext cx="10515600" cy="1325563"/>
          </a:xfrm>
        </p:spPr>
        <p:txBody>
          <a:bodyPr/>
          <a:lstStyle/>
          <a:p>
            <a:r>
              <a:rPr lang="en-US" dirty="0"/>
              <a:t>Fundraising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4F2FD-D724-3387-3F89-BC88BD5E9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40" y="1159453"/>
            <a:ext cx="10515600" cy="5196897"/>
          </a:xfrm>
        </p:spPr>
        <p:txBody>
          <a:bodyPr>
            <a:normAutofit/>
          </a:bodyPr>
          <a:lstStyle/>
          <a:p>
            <a:r>
              <a:rPr lang="en-US" dirty="0"/>
              <a:t>Grocery Shopping for a Cause with Winn Dixie</a:t>
            </a:r>
          </a:p>
          <a:p>
            <a:pPr lvl="1"/>
            <a:r>
              <a:rPr lang="en-US" dirty="0"/>
              <a:t>Where: New Winn Dixie on Racetrack Rd.</a:t>
            </a:r>
          </a:p>
          <a:p>
            <a:pPr lvl="1"/>
            <a:r>
              <a:rPr lang="en-US" dirty="0"/>
              <a:t>When: Now-3/21</a:t>
            </a:r>
          </a:p>
          <a:p>
            <a:pPr lvl="1"/>
            <a:r>
              <a:rPr lang="en-US" dirty="0"/>
              <a:t>What: Print and drop off our school flyer every time you shop.  No limit to number of flyers you can drop off, one per person per shopping trip. </a:t>
            </a:r>
          </a:p>
          <a:p>
            <a:pPr lvl="1"/>
            <a:r>
              <a:rPr lang="en-US" dirty="0"/>
              <a:t>School with most flyers dropped off will win $5,000!</a:t>
            </a:r>
          </a:p>
          <a:p>
            <a:pPr lvl="1"/>
            <a:r>
              <a:rPr lang="en-US" dirty="0"/>
              <a:t>*No purchase necessary and you do not have to shop when you drop your flyer off*</a:t>
            </a:r>
          </a:p>
          <a:p>
            <a:r>
              <a:rPr lang="en-US" dirty="0"/>
              <a:t>Spring Apparel Pop Up</a:t>
            </a:r>
          </a:p>
          <a:p>
            <a:pPr lvl="1"/>
            <a:r>
              <a:rPr lang="en-US" dirty="0"/>
              <a:t>Tomorrow, 3/1, last day for orders.</a:t>
            </a:r>
          </a:p>
          <a:p>
            <a:pPr lvl="1"/>
            <a:r>
              <a:rPr lang="en-US" dirty="0"/>
              <a:t>Orders placed for delivery will be dropped off between 3/15-3/19</a:t>
            </a:r>
          </a:p>
          <a:p>
            <a:pPr lvl="1"/>
            <a:r>
              <a:rPr lang="en-US" dirty="0"/>
              <a:t>Orders place for pickup will be available for porch pickup week of 3/20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89BCE-0E31-C48F-5756-20AFF515C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21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8DECD-6433-0AA3-A0D9-DD2639F0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12" y="-152020"/>
            <a:ext cx="10515600" cy="1325563"/>
          </a:xfrm>
        </p:spPr>
        <p:txBody>
          <a:bodyPr/>
          <a:lstStyle/>
          <a:p>
            <a:r>
              <a:rPr lang="en-US" dirty="0"/>
              <a:t>Elementary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232C5-1C52-FC49-179F-A94766A91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C77511-1047-6621-35D4-12A5CA4B6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12" y="940804"/>
            <a:ext cx="8992397" cy="524812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5</a:t>
            </a:r>
            <a:r>
              <a:rPr lang="en-US" b="1" baseline="30000" dirty="0"/>
              <a:t>th</a:t>
            </a:r>
            <a:r>
              <a:rPr lang="en-US" b="1" dirty="0"/>
              <a:t> Grade Celebration Shirts- available for purchase until 3/8!</a:t>
            </a:r>
          </a:p>
          <a:p>
            <a:endParaRPr lang="en-US" b="1" dirty="0"/>
          </a:p>
          <a:p>
            <a:r>
              <a:rPr lang="en-US" b="1" dirty="0"/>
              <a:t>Bobcat Bolt- April 4</a:t>
            </a:r>
            <a:r>
              <a:rPr lang="en-US" b="1" baseline="30000" dirty="0"/>
              <a:t>th</a:t>
            </a:r>
          </a:p>
          <a:p>
            <a:endParaRPr lang="en-US" baseline="30000" dirty="0"/>
          </a:p>
          <a:p>
            <a:pPr lvl="1"/>
            <a:r>
              <a:rPr lang="en-US" dirty="0"/>
              <a:t>Bolt Coordinator Meeting- March 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9:30 am in person at school</a:t>
            </a:r>
          </a:p>
          <a:p>
            <a:pPr lvl="2"/>
            <a:r>
              <a:rPr lang="en-US" dirty="0"/>
              <a:t>8:00 pm virtual teams meeting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Pep Rally- March 27</a:t>
            </a:r>
            <a:r>
              <a:rPr lang="en-US" sz="2400" baseline="30000" dirty="0">
                <a:solidFill>
                  <a:schemeClr val="bg1"/>
                </a:solidFill>
              </a:rPr>
              <a:t>th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Spring Carnival- April 23</a:t>
            </a:r>
            <a:r>
              <a:rPr lang="en-US" sz="32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 shirts for Tie-Dying available for purchase until 4/8!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own a small business or a vacation home and are willing to donate to the silent auction please reach out!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86ED54-091C-6F5D-4F5F-3628477E4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348" y="1484816"/>
            <a:ext cx="4113452" cy="370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76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38082</TotalTime>
  <Words>931</Words>
  <Application>Microsoft Office PowerPoint</Application>
  <PresentationFormat>Widescreen</PresentationFormat>
  <Paragraphs>148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Office Theme</vt:lpstr>
      <vt:lpstr>General PTO Meeting</vt:lpstr>
      <vt:lpstr>Agenda </vt:lpstr>
      <vt:lpstr>Volunteer of the Year!</vt:lpstr>
      <vt:lpstr>Current YTD Revenue</vt:lpstr>
      <vt:lpstr>Current YTD Expense</vt:lpstr>
      <vt:lpstr>Funds Being Held for Future Year Use</vt:lpstr>
      <vt:lpstr>Top Uses of PTO Funding YTD</vt:lpstr>
      <vt:lpstr>Fundraising Events</vt:lpstr>
      <vt:lpstr>Elementary Events</vt:lpstr>
      <vt:lpstr>Middle School Events</vt:lpstr>
      <vt:lpstr>Upcoming Elections</vt:lpstr>
      <vt:lpstr>Parent Social</vt:lpstr>
      <vt:lpstr>Shop for a Cause Fundraiser!</vt:lpstr>
      <vt:lpstr>Upcoming Events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Chance</dc:creator>
  <cp:lastModifiedBy>Hudson Gassner (PVA Student)</cp:lastModifiedBy>
  <cp:revision>79</cp:revision>
  <cp:lastPrinted>2023-01-18T17:21:11Z</cp:lastPrinted>
  <dcterms:created xsi:type="dcterms:W3CDTF">2021-08-15T12:53:52Z</dcterms:created>
  <dcterms:modified xsi:type="dcterms:W3CDTF">2023-02-28T01:51:40Z</dcterms:modified>
</cp:coreProperties>
</file>