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6" r:id="rId1"/>
  </p:sldMasterIdLst>
  <p:notesMasterIdLst>
    <p:notesMasterId r:id="rId15"/>
  </p:notesMasterIdLst>
  <p:sldIdLst>
    <p:sldId id="256" r:id="rId2"/>
    <p:sldId id="257" r:id="rId3"/>
    <p:sldId id="286" r:id="rId4"/>
    <p:sldId id="278" r:id="rId5"/>
    <p:sldId id="284" r:id="rId6"/>
    <p:sldId id="285" r:id="rId7"/>
    <p:sldId id="282" r:id="rId8"/>
    <p:sldId id="280" r:id="rId9"/>
    <p:sldId id="281" r:id="rId10"/>
    <p:sldId id="276" r:id="rId11"/>
    <p:sldId id="283" r:id="rId12"/>
    <p:sldId id="275"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47" autoAdjust="0"/>
    <p:restoredTop sz="96327"/>
  </p:normalViewPr>
  <p:slideViewPr>
    <p:cSldViewPr snapToGrid="0" snapToObjects="1">
      <p:cViewPr>
        <p:scale>
          <a:sx n="70" d="100"/>
          <a:sy n="70" d="100"/>
        </p:scale>
        <p:origin x="739" y="3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4846D-0ACC-314E-88C3-8A370A18F249}" type="datetimeFigureOut">
              <a:rPr lang="en-US" smtClean="0"/>
              <a:t>1/19/2023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B638A-7481-384A-BD60-B96150F7A298}" type="slidenum">
              <a:rPr lang="en-US" smtClean="0"/>
              <a:t>‹#›</a:t>
            </a:fld>
            <a:endParaRPr lang="en-US" dirty="0"/>
          </a:p>
        </p:txBody>
      </p:sp>
    </p:spTree>
    <p:extLst>
      <p:ext uri="{BB962C8B-B14F-4D97-AF65-F5344CB8AC3E}">
        <p14:creationId xmlns:p14="http://schemas.microsoft.com/office/powerpoint/2010/main" val="393628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40663-7A70-FE47-999F-368C329FB30F}"/>
              </a:ext>
            </a:extLst>
          </p:cNvPr>
          <p:cNvSpPr>
            <a:spLocks noGrp="1"/>
          </p:cNvSpPr>
          <p:nvPr>
            <p:ph type="ctrTitle"/>
          </p:nvPr>
        </p:nvSpPr>
        <p:spPr>
          <a:xfrm>
            <a:off x="1524000" y="1122363"/>
            <a:ext cx="9144000" cy="2387600"/>
          </a:xfrm>
        </p:spPr>
        <p:txBody>
          <a:bodyPr anchor="b">
            <a:normAutofit/>
          </a:bodyPr>
          <a:lstStyle>
            <a:lvl1pPr algn="ctr">
              <a:defRPr sz="54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DB70483-4A48-E74A-B56B-04707FEB2CD7}"/>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9F9386-7C67-3D40-81E5-A4EB68AEEFFF}"/>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A1C8474-0FFD-E84F-AB17-71CBE9110E39}" type="datetime1">
              <a:rPr lang="en-US" smtClean="0"/>
              <a:t>1/19/2023</a:t>
            </a:fld>
            <a:endParaRPr lang="en-US" dirty="0"/>
          </a:p>
        </p:txBody>
      </p:sp>
      <p:sp>
        <p:nvSpPr>
          <p:cNvPr id="6" name="Slide Number Placeholder 5">
            <a:extLst>
              <a:ext uri="{FF2B5EF4-FFF2-40B4-BE49-F238E27FC236}">
                <a16:creationId xmlns:a16="http://schemas.microsoft.com/office/drawing/2014/main" id="{AD74077A-4894-8A49-B438-ABEBD76193B9}"/>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75767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4D71-EA83-704B-B2FF-E66B8749F9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484757-5B9A-AB4B-AE02-B7126F152C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DFC1D-A750-ED47-A7E9-92D3E3A2B8C1}"/>
              </a:ext>
            </a:extLst>
          </p:cNvPr>
          <p:cNvSpPr>
            <a:spLocks noGrp="1"/>
          </p:cNvSpPr>
          <p:nvPr>
            <p:ph type="dt" sz="half" idx="10"/>
          </p:nvPr>
        </p:nvSpPr>
        <p:spPr/>
        <p:txBody>
          <a:bodyPr/>
          <a:lstStyle/>
          <a:p>
            <a:fld id="{7CF6933E-F96B-514D-8A16-FB7A45C70329}" type="datetime1">
              <a:rPr lang="en-US" smtClean="0"/>
              <a:t>1/19/2023</a:t>
            </a:fld>
            <a:endParaRPr lang="en-US" dirty="0"/>
          </a:p>
        </p:txBody>
      </p:sp>
      <p:sp>
        <p:nvSpPr>
          <p:cNvPr id="5" name="Footer Placeholder 4">
            <a:extLst>
              <a:ext uri="{FF2B5EF4-FFF2-40B4-BE49-F238E27FC236}">
                <a16:creationId xmlns:a16="http://schemas.microsoft.com/office/drawing/2014/main" id="{B309F4B0-67BF-FD4F-B6AF-68E90524B7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974C2A-8111-474F-B601-C66BF933BB5C}"/>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3117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71E732-D319-6340-A49C-E273D7A372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CFA0EC-C2F8-8F48-8659-06EB6DB1A6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2597D-B1AB-EB4E-ACE6-35DE535EDD00}"/>
              </a:ext>
            </a:extLst>
          </p:cNvPr>
          <p:cNvSpPr>
            <a:spLocks noGrp="1"/>
          </p:cNvSpPr>
          <p:nvPr>
            <p:ph type="dt" sz="half" idx="10"/>
          </p:nvPr>
        </p:nvSpPr>
        <p:spPr/>
        <p:txBody>
          <a:bodyPr/>
          <a:lstStyle/>
          <a:p>
            <a:fld id="{16B61824-C36D-B745-B2D3-53222EDA9EDF}" type="datetime1">
              <a:rPr lang="en-US" smtClean="0"/>
              <a:t>1/19/2023</a:t>
            </a:fld>
            <a:endParaRPr lang="en-US" dirty="0"/>
          </a:p>
        </p:txBody>
      </p:sp>
      <p:sp>
        <p:nvSpPr>
          <p:cNvPr id="5" name="Footer Placeholder 4">
            <a:extLst>
              <a:ext uri="{FF2B5EF4-FFF2-40B4-BE49-F238E27FC236}">
                <a16:creationId xmlns:a16="http://schemas.microsoft.com/office/drawing/2014/main" id="{33D9FF6D-DAF5-ED49-AD1C-B6BE77B8CD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3BE2BC-D757-D546-9914-78A6075A165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94427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8067-E856-E84C-9E2E-AD3F99D5B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B3F401-8DA4-1445-BD81-7BCA6982BB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A3756-B122-9F46-A5E2-B4E24EDC2EE7}"/>
              </a:ext>
            </a:extLst>
          </p:cNvPr>
          <p:cNvSpPr>
            <a:spLocks noGrp="1"/>
          </p:cNvSpPr>
          <p:nvPr>
            <p:ph type="dt" sz="half" idx="10"/>
          </p:nvPr>
        </p:nvSpPr>
        <p:spPr/>
        <p:txBody>
          <a:bodyPr/>
          <a:lstStyle/>
          <a:p>
            <a:fld id="{A028DBE7-B259-9543-97CD-BB3B1C53C729}" type="datetime1">
              <a:rPr lang="en-US" smtClean="0"/>
              <a:t>1/19/2023</a:t>
            </a:fld>
            <a:endParaRPr lang="en-US" dirty="0"/>
          </a:p>
        </p:txBody>
      </p:sp>
      <p:sp>
        <p:nvSpPr>
          <p:cNvPr id="5" name="Footer Placeholder 4">
            <a:extLst>
              <a:ext uri="{FF2B5EF4-FFF2-40B4-BE49-F238E27FC236}">
                <a16:creationId xmlns:a16="http://schemas.microsoft.com/office/drawing/2014/main" id="{02A6CA76-AC09-1E46-A97D-0E093E52BE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053F8D-740D-A949-A684-0EDB0BB4455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4597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9FC66-AFCF-AC40-8DB0-03BA7AECB3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4EF1C9-51AB-6F4B-BAD2-04BA55516C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3FE937-177B-6841-840E-EF394C7757E0}"/>
              </a:ext>
            </a:extLst>
          </p:cNvPr>
          <p:cNvSpPr>
            <a:spLocks noGrp="1"/>
          </p:cNvSpPr>
          <p:nvPr>
            <p:ph type="dt" sz="half" idx="10"/>
          </p:nvPr>
        </p:nvSpPr>
        <p:spPr/>
        <p:txBody>
          <a:bodyPr/>
          <a:lstStyle/>
          <a:p>
            <a:fld id="{F302FC1C-1B0A-4242-B335-A7E07FADC1E8}" type="datetime1">
              <a:rPr lang="en-US" smtClean="0"/>
              <a:t>1/19/2023</a:t>
            </a:fld>
            <a:endParaRPr lang="en-US" dirty="0"/>
          </a:p>
        </p:txBody>
      </p:sp>
      <p:sp>
        <p:nvSpPr>
          <p:cNvPr id="5" name="Footer Placeholder 4">
            <a:extLst>
              <a:ext uri="{FF2B5EF4-FFF2-40B4-BE49-F238E27FC236}">
                <a16:creationId xmlns:a16="http://schemas.microsoft.com/office/drawing/2014/main" id="{CAB6206B-D7CB-C84E-9DAF-DC5752116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5DC2C2-860C-5249-A20C-787D12C05CCD}"/>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3824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CECA3-A722-3541-9667-406B34A15B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01A347-E24B-494F-B7E7-9A442E3227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79CA61-D586-8C40-A871-4BFE6239D1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98C305-89C1-FC46-BAE2-5BC1A7BAB0A9}"/>
              </a:ext>
            </a:extLst>
          </p:cNvPr>
          <p:cNvSpPr>
            <a:spLocks noGrp="1"/>
          </p:cNvSpPr>
          <p:nvPr>
            <p:ph type="dt" sz="half" idx="10"/>
          </p:nvPr>
        </p:nvSpPr>
        <p:spPr/>
        <p:txBody>
          <a:bodyPr/>
          <a:lstStyle/>
          <a:p>
            <a:fld id="{EE265997-2A3C-3047-B2E7-D9851D239194}" type="datetime1">
              <a:rPr lang="en-US" smtClean="0"/>
              <a:t>1/19/2023</a:t>
            </a:fld>
            <a:endParaRPr lang="en-US" dirty="0"/>
          </a:p>
        </p:txBody>
      </p:sp>
      <p:sp>
        <p:nvSpPr>
          <p:cNvPr id="6" name="Footer Placeholder 5">
            <a:extLst>
              <a:ext uri="{FF2B5EF4-FFF2-40B4-BE49-F238E27FC236}">
                <a16:creationId xmlns:a16="http://schemas.microsoft.com/office/drawing/2014/main" id="{AD0E67B7-0399-4D49-933E-6786E7DD69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467B88B-8C5F-3F4A-8130-9CB970F3B4BF}"/>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5028587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C9B63-804B-3B47-BB56-8AE708FD37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D8EBB5-3704-AF49-A964-EF567D750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447AEA-C44B-1149-B77F-9CD5490704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88594F-B857-1F43-BDD3-3004A1123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ED77EB-A6B1-2A4D-B706-5FA052D45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12B832-6D35-AF40-BCBE-2646761FFD2B}"/>
              </a:ext>
            </a:extLst>
          </p:cNvPr>
          <p:cNvSpPr>
            <a:spLocks noGrp="1"/>
          </p:cNvSpPr>
          <p:nvPr>
            <p:ph type="dt" sz="half" idx="10"/>
          </p:nvPr>
        </p:nvSpPr>
        <p:spPr/>
        <p:txBody>
          <a:bodyPr/>
          <a:lstStyle/>
          <a:p>
            <a:fld id="{3EF11E40-72CE-8044-9332-D33F124CA41F}" type="datetime1">
              <a:rPr lang="en-US" smtClean="0"/>
              <a:t>1/19/2023</a:t>
            </a:fld>
            <a:endParaRPr lang="en-US" dirty="0"/>
          </a:p>
        </p:txBody>
      </p:sp>
      <p:sp>
        <p:nvSpPr>
          <p:cNvPr id="8" name="Footer Placeholder 7">
            <a:extLst>
              <a:ext uri="{FF2B5EF4-FFF2-40B4-BE49-F238E27FC236}">
                <a16:creationId xmlns:a16="http://schemas.microsoft.com/office/drawing/2014/main" id="{3C9966AB-1035-4242-B0C2-05DCAC665B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096C248-AE21-F04F-B755-5A30DA3E2E61}"/>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564114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C7DDC-D878-434C-89C7-26D57DDA52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7171A8-53C0-DD4C-B1A7-80A76642AEA3}"/>
              </a:ext>
            </a:extLst>
          </p:cNvPr>
          <p:cNvSpPr>
            <a:spLocks noGrp="1"/>
          </p:cNvSpPr>
          <p:nvPr>
            <p:ph type="dt" sz="half" idx="10"/>
          </p:nvPr>
        </p:nvSpPr>
        <p:spPr/>
        <p:txBody>
          <a:bodyPr/>
          <a:lstStyle/>
          <a:p>
            <a:fld id="{6F36DB2C-D873-1240-9728-68C9086B73BF}" type="datetime1">
              <a:rPr lang="en-US" smtClean="0"/>
              <a:t>1/19/2023</a:t>
            </a:fld>
            <a:endParaRPr lang="en-US" dirty="0"/>
          </a:p>
        </p:txBody>
      </p:sp>
      <p:sp>
        <p:nvSpPr>
          <p:cNvPr id="4" name="Footer Placeholder 3">
            <a:extLst>
              <a:ext uri="{FF2B5EF4-FFF2-40B4-BE49-F238E27FC236}">
                <a16:creationId xmlns:a16="http://schemas.microsoft.com/office/drawing/2014/main" id="{EFF33C31-A207-0045-A008-3B6B6F292DA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3BE366-FAED-2A4A-A353-E4E0474ECD73}"/>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7990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60ACD-24F6-604F-891F-2C51959824D3}"/>
              </a:ext>
            </a:extLst>
          </p:cNvPr>
          <p:cNvSpPr>
            <a:spLocks noGrp="1"/>
          </p:cNvSpPr>
          <p:nvPr>
            <p:ph type="dt" sz="half" idx="10"/>
          </p:nvPr>
        </p:nvSpPr>
        <p:spPr/>
        <p:txBody>
          <a:bodyPr/>
          <a:lstStyle/>
          <a:p>
            <a:fld id="{70112390-C132-BF4B-8B7A-DA8DB450BF5B}" type="datetime1">
              <a:rPr lang="en-US" smtClean="0"/>
              <a:t>1/19/2023</a:t>
            </a:fld>
            <a:endParaRPr lang="en-US" dirty="0"/>
          </a:p>
        </p:txBody>
      </p:sp>
      <p:sp>
        <p:nvSpPr>
          <p:cNvPr id="3" name="Footer Placeholder 2">
            <a:extLst>
              <a:ext uri="{FF2B5EF4-FFF2-40B4-BE49-F238E27FC236}">
                <a16:creationId xmlns:a16="http://schemas.microsoft.com/office/drawing/2014/main" id="{855B8673-F1B9-B041-A86B-3814651A7D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591DFEC-1A44-7E4A-A642-87EDB26B7E75}"/>
              </a:ext>
            </a:extLst>
          </p:cNvPr>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9876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EC387-7610-A041-8B27-6F3AC84F60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AFA633-62AA-9C4F-8BD9-871B0ECE5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0858BB-A1E9-F140-9BB3-65D8039A6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0B4CA-E192-BA4D-96E9-EC78D13A5F9D}"/>
              </a:ext>
            </a:extLst>
          </p:cNvPr>
          <p:cNvSpPr>
            <a:spLocks noGrp="1"/>
          </p:cNvSpPr>
          <p:nvPr>
            <p:ph type="dt" sz="half" idx="10"/>
          </p:nvPr>
        </p:nvSpPr>
        <p:spPr/>
        <p:txBody>
          <a:bodyPr/>
          <a:lstStyle/>
          <a:p>
            <a:fld id="{61999C51-6143-FD48-B4AD-FAE3B4E98B30}" type="datetime1">
              <a:rPr lang="en-US" smtClean="0"/>
              <a:t>1/19/2023</a:t>
            </a:fld>
            <a:endParaRPr lang="en-US" dirty="0"/>
          </a:p>
        </p:txBody>
      </p:sp>
      <p:sp>
        <p:nvSpPr>
          <p:cNvPr id="6" name="Footer Placeholder 5">
            <a:extLst>
              <a:ext uri="{FF2B5EF4-FFF2-40B4-BE49-F238E27FC236}">
                <a16:creationId xmlns:a16="http://schemas.microsoft.com/office/drawing/2014/main" id="{A02E1127-AB5E-BC4B-B4E1-71FD888E17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70FF7F-FA37-544B-9751-D56ED02A2E00}"/>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038812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EA0B-4482-924C-86D3-38AAD3AA4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20283B-B317-9346-A0FE-580F32FAA2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824A7F4-D323-6543-951D-E48D32E69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02E8E9-C618-8D43-A916-03B4E1322E37}"/>
              </a:ext>
            </a:extLst>
          </p:cNvPr>
          <p:cNvSpPr>
            <a:spLocks noGrp="1"/>
          </p:cNvSpPr>
          <p:nvPr>
            <p:ph type="dt" sz="half" idx="10"/>
          </p:nvPr>
        </p:nvSpPr>
        <p:spPr/>
        <p:txBody>
          <a:bodyPr/>
          <a:lstStyle/>
          <a:p>
            <a:fld id="{4A45CDC3-0E29-244B-92C0-FA262193A828}" type="datetime1">
              <a:rPr lang="en-US" smtClean="0"/>
              <a:t>1/19/2023</a:t>
            </a:fld>
            <a:endParaRPr lang="en-US" dirty="0"/>
          </a:p>
        </p:txBody>
      </p:sp>
      <p:sp>
        <p:nvSpPr>
          <p:cNvPr id="6" name="Footer Placeholder 5">
            <a:extLst>
              <a:ext uri="{FF2B5EF4-FFF2-40B4-BE49-F238E27FC236}">
                <a16:creationId xmlns:a16="http://schemas.microsoft.com/office/drawing/2014/main" id="{7B4CF51C-5AA3-8E42-9F1A-2D42443319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325FDE-311F-3645-A866-A809D57A7A12}"/>
              </a:ext>
            </a:extLst>
          </p:cNvPr>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9557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C2E34B-80BB-7542-9B37-50E2B71215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6812BA-A67E-1D47-8DAF-B3DA8FCBA8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6A8B4-3C77-B04D-BD35-E7BB4F16D7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fld id="{910FD785-E2E1-3C40-9D45-2A5BD82D137E}" type="datetime1">
              <a:rPr lang="en-US" smtClean="0"/>
              <a:t>1/19/2023</a:t>
            </a:fld>
            <a:endParaRPr lang="en-US" dirty="0"/>
          </a:p>
        </p:txBody>
      </p:sp>
      <p:sp>
        <p:nvSpPr>
          <p:cNvPr id="5" name="Footer Placeholder 4">
            <a:extLst>
              <a:ext uri="{FF2B5EF4-FFF2-40B4-BE49-F238E27FC236}">
                <a16:creationId xmlns:a16="http://schemas.microsoft.com/office/drawing/2014/main" id="{FFBF7A82-C235-F743-8A86-FEAD149FB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497502A1-2D72-474F-8B39-4114455F3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8A7A6979-0714-4377-B894-6BE4C2D6E202}" type="slidenum">
              <a:rPr lang="en-US" smtClean="0"/>
              <a:pPr/>
              <a:t>‹#›</a:t>
            </a:fld>
            <a:endParaRPr lang="en-US" dirty="0"/>
          </a:p>
        </p:txBody>
      </p:sp>
      <p:pic>
        <p:nvPicPr>
          <p:cNvPr id="7" name="Picture 6" descr="Logo&#10;&#10;Description automatically generated">
            <a:extLst>
              <a:ext uri="{FF2B5EF4-FFF2-40B4-BE49-F238E27FC236}">
                <a16:creationId xmlns:a16="http://schemas.microsoft.com/office/drawing/2014/main" id="{244A9144-0437-0A41-A591-048C734746AB}"/>
              </a:ext>
            </a:extLst>
          </p:cNvPr>
          <p:cNvPicPr>
            <a:picLocks noChangeAspect="1"/>
          </p:cNvPicPr>
          <p:nvPr userDrawn="1"/>
        </p:nvPicPr>
        <p:blipFill>
          <a:blip r:embed="rId13"/>
          <a:stretch>
            <a:fillRect/>
          </a:stretch>
        </p:blipFill>
        <p:spPr>
          <a:xfrm>
            <a:off x="5714573" y="5980853"/>
            <a:ext cx="921004" cy="877147"/>
          </a:xfrm>
          <a:prstGeom prst="rect">
            <a:avLst/>
          </a:prstGeom>
        </p:spPr>
      </p:pic>
    </p:spTree>
    <p:extLst>
      <p:ext uri="{BB962C8B-B14F-4D97-AF65-F5344CB8AC3E}">
        <p14:creationId xmlns:p14="http://schemas.microsoft.com/office/powerpoint/2010/main" val="265378829"/>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hf hdr="0" ftr="0" dt="0"/>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ixabay.com/en/balloons-red-blue-yellow-shiny-25737/"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log.ncce.org/2013/12/23/job-posting-educational-technology-facilitator-at-spokane-public-schools/help-wanted/"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vpelementary@pvapto.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490C7-37BE-B34C-9DBC-BE7163268E16}"/>
              </a:ext>
            </a:extLst>
          </p:cNvPr>
          <p:cNvSpPr>
            <a:spLocks noGrp="1"/>
          </p:cNvSpPr>
          <p:nvPr>
            <p:ph type="ctrTitle"/>
          </p:nvPr>
        </p:nvSpPr>
        <p:spPr/>
        <p:txBody>
          <a:bodyPr/>
          <a:lstStyle/>
          <a:p>
            <a:r>
              <a:rPr lang="en-US" dirty="0"/>
              <a:t>General PTO Meeting</a:t>
            </a:r>
          </a:p>
        </p:txBody>
      </p:sp>
      <p:sp>
        <p:nvSpPr>
          <p:cNvPr id="3" name="Subtitle 2">
            <a:extLst>
              <a:ext uri="{FF2B5EF4-FFF2-40B4-BE49-F238E27FC236}">
                <a16:creationId xmlns:a16="http://schemas.microsoft.com/office/drawing/2014/main" id="{419146F1-A658-A04E-9FF5-DD117A0F55E6}"/>
              </a:ext>
            </a:extLst>
          </p:cNvPr>
          <p:cNvSpPr>
            <a:spLocks noGrp="1"/>
          </p:cNvSpPr>
          <p:nvPr>
            <p:ph type="subTitle" idx="1"/>
          </p:nvPr>
        </p:nvSpPr>
        <p:spPr/>
        <p:txBody>
          <a:bodyPr/>
          <a:lstStyle/>
          <a:p>
            <a:r>
              <a:rPr lang="en-US" dirty="0"/>
              <a:t>Thursday, January 19th 2023 </a:t>
            </a:r>
          </a:p>
        </p:txBody>
      </p:sp>
      <p:sp>
        <p:nvSpPr>
          <p:cNvPr id="4" name="Slide Number Placeholder 3">
            <a:extLst>
              <a:ext uri="{FF2B5EF4-FFF2-40B4-BE49-F238E27FC236}">
                <a16:creationId xmlns:a16="http://schemas.microsoft.com/office/drawing/2014/main" id="{B61A6F2E-E8E1-2847-B686-40B7F0308F9D}"/>
              </a:ext>
            </a:extLst>
          </p:cNvPr>
          <p:cNvSpPr>
            <a:spLocks noGrp="1"/>
          </p:cNvSpPr>
          <p:nvPr>
            <p:ph type="sldNum" sz="quarter" idx="12"/>
          </p:nvPr>
        </p:nvSpPr>
        <p:spPr/>
        <p:txBody>
          <a:bodyPr/>
          <a:lstStyle/>
          <a:p>
            <a:fld id="{8A7A6979-0714-4377-B894-6BE4C2D6E202}" type="slidenum">
              <a:rPr lang="en-US" smtClean="0"/>
              <a:pPr/>
              <a:t>1</a:t>
            </a:fld>
            <a:endParaRPr lang="en-US" dirty="0"/>
          </a:p>
        </p:txBody>
      </p:sp>
    </p:spTree>
    <p:extLst>
      <p:ext uri="{BB962C8B-B14F-4D97-AF65-F5344CB8AC3E}">
        <p14:creationId xmlns:p14="http://schemas.microsoft.com/office/powerpoint/2010/main" val="160986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FC30-89CA-0BEC-EC44-9101361D68AA}"/>
              </a:ext>
            </a:extLst>
          </p:cNvPr>
          <p:cNvSpPr>
            <a:spLocks noGrp="1"/>
          </p:cNvSpPr>
          <p:nvPr>
            <p:ph type="title"/>
          </p:nvPr>
        </p:nvSpPr>
        <p:spPr>
          <a:xfrm>
            <a:off x="241040" y="88462"/>
            <a:ext cx="10515600" cy="1325563"/>
          </a:xfrm>
        </p:spPr>
        <p:txBody>
          <a:bodyPr/>
          <a:lstStyle/>
          <a:p>
            <a:r>
              <a:rPr lang="en-US" dirty="0"/>
              <a:t>Spring Carnival</a:t>
            </a:r>
          </a:p>
        </p:txBody>
      </p:sp>
      <p:sp>
        <p:nvSpPr>
          <p:cNvPr id="3" name="Content Placeholder 2">
            <a:extLst>
              <a:ext uri="{FF2B5EF4-FFF2-40B4-BE49-F238E27FC236}">
                <a16:creationId xmlns:a16="http://schemas.microsoft.com/office/drawing/2014/main" id="{39B4F2FD-D724-3387-3F89-BC88BD5E9535}"/>
              </a:ext>
            </a:extLst>
          </p:cNvPr>
          <p:cNvSpPr>
            <a:spLocks noGrp="1"/>
          </p:cNvSpPr>
          <p:nvPr>
            <p:ph idx="1"/>
          </p:nvPr>
        </p:nvSpPr>
        <p:spPr>
          <a:xfrm>
            <a:off x="241040" y="1253330"/>
            <a:ext cx="10515600" cy="4801781"/>
          </a:xfrm>
        </p:spPr>
        <p:txBody>
          <a:bodyPr>
            <a:normAutofit fontScale="92500" lnSpcReduction="20000"/>
          </a:bodyPr>
          <a:lstStyle/>
          <a:p>
            <a:endParaRPr lang="en-US" sz="3200" baseline="30000" dirty="0">
              <a:latin typeface="Calibri" panose="020F0502020204030204" pitchFamily="34" charset="0"/>
              <a:ea typeface="Calibri" panose="020F0502020204030204" pitchFamily="34" charset="0"/>
              <a:cs typeface="Times New Roman" panose="02020603050405020304" pitchFamily="18" charset="0"/>
            </a:endParaRPr>
          </a:p>
          <a:p>
            <a:r>
              <a:rPr lang="en-US" sz="4400" baseline="30000" dirty="0">
                <a:latin typeface="Calibri" panose="020F0502020204030204" pitchFamily="34" charset="0"/>
                <a:ea typeface="Calibri" panose="020F0502020204030204" pitchFamily="34" charset="0"/>
                <a:cs typeface="Times New Roman" panose="02020603050405020304" pitchFamily="18" charset="0"/>
              </a:rPr>
              <a:t> April 23rd </a:t>
            </a:r>
          </a:p>
          <a:p>
            <a:r>
              <a:rPr lang="en-US" sz="3200" dirty="0">
                <a:latin typeface="Calibri" panose="020F0502020204030204" pitchFamily="34" charset="0"/>
                <a:ea typeface="Calibri" panose="020F0502020204030204" pitchFamily="34" charset="0"/>
                <a:cs typeface="Times New Roman" panose="02020603050405020304" pitchFamily="18" charset="0"/>
              </a:rPr>
              <a:t>Event details:</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Carnival Games</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Silent auction</a:t>
            </a:r>
          </a:p>
          <a:p>
            <a:endParaRPr lang="en-US" sz="3200" dirty="0">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Calibri" panose="020F0502020204030204" pitchFamily="34" charset="0"/>
                <a:ea typeface="Calibri" panose="020F0502020204030204" pitchFamily="34" charset="0"/>
                <a:cs typeface="Times New Roman" panose="02020603050405020304" pitchFamily="18" charset="0"/>
              </a:rPr>
              <a:t>If you own a small business or a vacation home and are willing to donate to the silent auction please reach out.</a:t>
            </a:r>
          </a:p>
          <a:p>
            <a:pPr marL="457200" lvl="1" indent="0">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914400" lvl="2" indent="0">
              <a:buNone/>
            </a:pPr>
            <a:r>
              <a:rPr lang="en-US" sz="3000"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Be on the lookout for volunteers signups soon! We will need lots of volunteers for the Carnival! </a:t>
            </a:r>
            <a:r>
              <a:rPr lang="en-US" sz="24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p>
          <a:p>
            <a:pPr marL="457200" lvl="1" indent="0">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8689BCE-0E31-C48F-5756-20AFF515C9EF}"/>
              </a:ext>
            </a:extLst>
          </p:cNvPr>
          <p:cNvSpPr>
            <a:spLocks noGrp="1"/>
          </p:cNvSpPr>
          <p:nvPr>
            <p:ph type="sldNum" sz="quarter" idx="12"/>
          </p:nvPr>
        </p:nvSpPr>
        <p:spPr/>
        <p:txBody>
          <a:bodyPr/>
          <a:lstStyle/>
          <a:p>
            <a:fld id="{8A7A6979-0714-4377-B894-6BE4C2D6E202}" type="slidenum">
              <a:rPr lang="en-US" smtClean="0"/>
              <a:pPr/>
              <a:t>10</a:t>
            </a:fld>
            <a:endParaRPr lang="en-US" dirty="0"/>
          </a:p>
        </p:txBody>
      </p:sp>
      <p:pic>
        <p:nvPicPr>
          <p:cNvPr id="6" name="Picture 5">
            <a:extLst>
              <a:ext uri="{FF2B5EF4-FFF2-40B4-BE49-F238E27FC236}">
                <a16:creationId xmlns:a16="http://schemas.microsoft.com/office/drawing/2014/main" id="{16BF1B0E-D3EF-EA13-0701-622B88DB7CF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498840" y="333177"/>
            <a:ext cx="2915138" cy="3095823"/>
          </a:xfrm>
          <a:prstGeom prst="rect">
            <a:avLst/>
          </a:prstGeom>
        </p:spPr>
      </p:pic>
    </p:spTree>
    <p:extLst>
      <p:ext uri="{BB962C8B-B14F-4D97-AF65-F5344CB8AC3E}">
        <p14:creationId xmlns:p14="http://schemas.microsoft.com/office/powerpoint/2010/main" val="1975088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FFAA7-0252-A104-AE91-60FC9AAAC6A1}"/>
              </a:ext>
            </a:extLst>
          </p:cNvPr>
          <p:cNvSpPr>
            <a:spLocks noGrp="1"/>
          </p:cNvSpPr>
          <p:nvPr>
            <p:ph type="title"/>
          </p:nvPr>
        </p:nvSpPr>
        <p:spPr>
          <a:xfrm>
            <a:off x="838200" y="18255"/>
            <a:ext cx="10515600" cy="1325563"/>
          </a:xfrm>
        </p:spPr>
        <p:txBody>
          <a:bodyPr/>
          <a:lstStyle/>
          <a:p>
            <a:r>
              <a:rPr lang="en-US" dirty="0"/>
              <a:t>Upcoming Elections</a:t>
            </a:r>
          </a:p>
        </p:txBody>
      </p:sp>
      <p:sp>
        <p:nvSpPr>
          <p:cNvPr id="3" name="Content Placeholder 2">
            <a:extLst>
              <a:ext uri="{FF2B5EF4-FFF2-40B4-BE49-F238E27FC236}">
                <a16:creationId xmlns:a16="http://schemas.microsoft.com/office/drawing/2014/main" id="{F22024BF-E8CB-540A-8C10-5C0B89E1F8EF}"/>
              </a:ext>
            </a:extLst>
          </p:cNvPr>
          <p:cNvSpPr>
            <a:spLocks noGrp="1"/>
          </p:cNvSpPr>
          <p:nvPr>
            <p:ph idx="1"/>
          </p:nvPr>
        </p:nvSpPr>
        <p:spPr>
          <a:xfrm>
            <a:off x="838200" y="1125416"/>
            <a:ext cx="10515600" cy="5230934"/>
          </a:xfrm>
        </p:spPr>
        <p:txBody>
          <a:bodyPr>
            <a:normAutofit fontScale="85000" lnSpcReduction="20000"/>
          </a:bodyPr>
          <a:lstStyle/>
          <a:p>
            <a:pPr marL="0" indent="0">
              <a:buNone/>
            </a:pPr>
            <a:r>
              <a:rPr lang="en-US" dirty="0"/>
              <a:t>From Bylaws</a:t>
            </a:r>
          </a:p>
          <a:p>
            <a:pPr marL="0" indent="0">
              <a:buNone/>
            </a:pPr>
            <a:r>
              <a:rPr lang="en-US" dirty="0"/>
              <a:t>d. Nominations. There will be a nominating committee composed of at least two members, one chosen from the executive board and one from the general membership.  The nominating committee shall advertise upcoming elections for the PTO Board, nominate eligible persons and report its nominees at the general meeting in March, at which time additional nominations from the floor may be made.</a:t>
            </a:r>
          </a:p>
          <a:p>
            <a:pPr marL="0" indent="0">
              <a:buNone/>
            </a:pPr>
            <a:endParaRPr lang="en-US" dirty="0"/>
          </a:p>
          <a:p>
            <a:pPr marL="0" indent="0">
              <a:buNone/>
            </a:pPr>
            <a:r>
              <a:rPr lang="en-US" dirty="0"/>
              <a:t>e. Elections.  Election of these nominees shall be by ballot and take place at the General PTO Meeting held in April.  If there is only one nominee for any office, election for that office may be by a show of hands.  Only those persons who have signified their consent to serve if elected shall be nominated or elected to such office.  Installation of new officers shall be completed at the General PTO Meeting in May.  The outgoing and incoming executive board will work as one until the end of the school year.  The Teacher Representative (optional) shall be appointed by the PVA Principal.  (See IX Rezoning below for further details in the event a portion of the student population is rezoned)</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C88A750-38CC-8D0A-8B83-2D999157C9D0}"/>
              </a:ext>
            </a:extLst>
          </p:cNvPr>
          <p:cNvSpPr>
            <a:spLocks noGrp="1"/>
          </p:cNvSpPr>
          <p:nvPr>
            <p:ph type="sldNum" sz="quarter" idx="12"/>
          </p:nvPr>
        </p:nvSpPr>
        <p:spPr/>
        <p:txBody>
          <a:bodyPr/>
          <a:lstStyle/>
          <a:p>
            <a:fld id="{8A7A6979-0714-4377-B894-6BE4C2D6E202}" type="slidenum">
              <a:rPr lang="en-US" smtClean="0"/>
              <a:pPr/>
              <a:t>11</a:t>
            </a:fld>
            <a:endParaRPr lang="en-US" dirty="0"/>
          </a:p>
        </p:txBody>
      </p:sp>
    </p:spTree>
    <p:extLst>
      <p:ext uri="{BB962C8B-B14F-4D97-AF65-F5344CB8AC3E}">
        <p14:creationId xmlns:p14="http://schemas.microsoft.com/office/powerpoint/2010/main" val="158613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0065-1EE2-5309-7DB7-B4BC835F7BE1}"/>
              </a:ext>
            </a:extLst>
          </p:cNvPr>
          <p:cNvSpPr>
            <a:spLocks noGrp="1"/>
          </p:cNvSpPr>
          <p:nvPr>
            <p:ph type="title"/>
          </p:nvPr>
        </p:nvSpPr>
        <p:spPr>
          <a:xfrm>
            <a:off x="168988" y="0"/>
            <a:ext cx="10515600" cy="1325563"/>
          </a:xfrm>
        </p:spPr>
        <p:txBody>
          <a:bodyPr/>
          <a:lstStyle/>
          <a:p>
            <a:r>
              <a:rPr lang="en-US" dirty="0"/>
              <a:t>Volunteer Opportunities</a:t>
            </a:r>
            <a:br>
              <a:rPr lang="en-US" dirty="0"/>
            </a:br>
            <a:r>
              <a:rPr lang="en-US" sz="2000" i="1" dirty="0"/>
              <a:t>Thank you to our volunteers!</a:t>
            </a:r>
          </a:p>
        </p:txBody>
      </p:sp>
      <p:sp>
        <p:nvSpPr>
          <p:cNvPr id="3" name="Content Placeholder 2">
            <a:extLst>
              <a:ext uri="{FF2B5EF4-FFF2-40B4-BE49-F238E27FC236}">
                <a16:creationId xmlns:a16="http://schemas.microsoft.com/office/drawing/2014/main" id="{C2023DFE-10AF-290B-094B-93E08C1BBA15}"/>
              </a:ext>
            </a:extLst>
          </p:cNvPr>
          <p:cNvSpPr>
            <a:spLocks noGrp="1"/>
          </p:cNvSpPr>
          <p:nvPr>
            <p:ph idx="1"/>
          </p:nvPr>
        </p:nvSpPr>
        <p:spPr>
          <a:xfrm>
            <a:off x="0" y="1054845"/>
            <a:ext cx="10515600" cy="4351338"/>
          </a:xfrm>
        </p:spPr>
        <p:txBody>
          <a:bodyPr/>
          <a:lstStyle/>
          <a:p>
            <a:endParaRPr lang="en-US" sz="1800" dirty="0">
              <a:effectLst/>
              <a:latin typeface="+mn-lt"/>
              <a:ea typeface="Calibri" panose="020F0502020204030204" pitchFamily="34" charset="0"/>
              <a:cs typeface="Times New Roman" panose="02020603050405020304" pitchFamily="18" charset="0"/>
            </a:endParaRPr>
          </a:p>
          <a:p>
            <a:r>
              <a:rPr lang="en-US" dirty="0"/>
              <a:t>Spring Carnival</a:t>
            </a:r>
          </a:p>
          <a:p>
            <a:pPr lvl="1"/>
            <a:r>
              <a:rPr lang="en-US" dirty="0"/>
              <a:t>Be on the look out for signups coming soon!!</a:t>
            </a:r>
          </a:p>
          <a:p>
            <a:pPr marL="457200" lvl="1" indent="0">
              <a:buNone/>
            </a:pPr>
            <a:endParaRPr lang="en-US" dirty="0"/>
          </a:p>
          <a:p>
            <a:r>
              <a:rPr lang="en-US" dirty="0"/>
              <a:t>5</a:t>
            </a:r>
            <a:r>
              <a:rPr lang="en-US" baseline="30000" dirty="0"/>
              <a:t>th</a:t>
            </a:r>
            <a:r>
              <a:rPr lang="en-US" dirty="0"/>
              <a:t> Grade Celebration</a:t>
            </a:r>
          </a:p>
          <a:p>
            <a:pPr lvl="1"/>
            <a:r>
              <a:rPr lang="en-US" dirty="0"/>
              <a:t>Looking for committee members</a:t>
            </a:r>
          </a:p>
          <a:p>
            <a:pPr lvl="1"/>
            <a:endParaRPr lang="en-US" dirty="0"/>
          </a:p>
          <a:p>
            <a:r>
              <a:rPr lang="en-US" dirty="0"/>
              <a:t>Elections Committee</a:t>
            </a:r>
          </a:p>
          <a:p>
            <a:pPr marL="0" indent="0">
              <a:buNone/>
            </a:pPr>
            <a:endParaRPr lang="en-US" dirty="0"/>
          </a:p>
          <a:p>
            <a:pPr marL="457200" lvl="1" indent="0">
              <a:buNone/>
            </a:pP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D1EC2888-FDDF-24C8-211C-6E661F21B382}"/>
              </a:ext>
            </a:extLst>
          </p:cNvPr>
          <p:cNvSpPr>
            <a:spLocks noGrp="1"/>
          </p:cNvSpPr>
          <p:nvPr>
            <p:ph type="sldNum" sz="quarter" idx="12"/>
          </p:nvPr>
        </p:nvSpPr>
        <p:spPr/>
        <p:txBody>
          <a:bodyPr/>
          <a:lstStyle/>
          <a:p>
            <a:fld id="{8A7A6979-0714-4377-B894-6BE4C2D6E202}" type="slidenum">
              <a:rPr lang="en-US" smtClean="0"/>
              <a:pPr/>
              <a:t>12</a:t>
            </a:fld>
            <a:endParaRPr lang="en-US" dirty="0"/>
          </a:p>
        </p:txBody>
      </p:sp>
      <p:sp>
        <p:nvSpPr>
          <p:cNvPr id="8" name="TextBox 7">
            <a:extLst>
              <a:ext uri="{FF2B5EF4-FFF2-40B4-BE49-F238E27FC236}">
                <a16:creationId xmlns:a16="http://schemas.microsoft.com/office/drawing/2014/main" id="{DA53C117-B647-DF91-90CF-7DDD4FED7995}"/>
              </a:ext>
            </a:extLst>
          </p:cNvPr>
          <p:cNvSpPr txBox="1"/>
          <p:nvPr/>
        </p:nvSpPr>
        <p:spPr>
          <a:xfrm>
            <a:off x="2579914" y="3150245"/>
            <a:ext cx="6175309" cy="369332"/>
          </a:xfrm>
          <a:prstGeom prst="rect">
            <a:avLst/>
          </a:prstGeom>
          <a:noFill/>
        </p:spPr>
        <p:txBody>
          <a:bodyPr wrap="square">
            <a:spAutoFit/>
          </a:bodyPr>
          <a:lstStyle/>
          <a:p>
            <a:r>
              <a:rPr lang="en-US" b="0" dirty="0">
                <a:effectLst/>
              </a:rPr>
              <a:t> </a:t>
            </a:r>
            <a:endParaRPr lang="en-US" dirty="0"/>
          </a:p>
        </p:txBody>
      </p:sp>
      <p:pic>
        <p:nvPicPr>
          <p:cNvPr id="7" name="Picture 6">
            <a:extLst>
              <a:ext uri="{FF2B5EF4-FFF2-40B4-BE49-F238E27FC236}">
                <a16:creationId xmlns:a16="http://schemas.microsoft.com/office/drawing/2014/main" id="{D9BF3008-59CD-0C59-A341-97EE5BA8993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016750" y="896815"/>
            <a:ext cx="4085034" cy="2766756"/>
          </a:xfrm>
          <a:prstGeom prst="rect">
            <a:avLst/>
          </a:prstGeom>
        </p:spPr>
      </p:pic>
      <p:sp>
        <p:nvSpPr>
          <p:cNvPr id="11" name="TextBox 10">
            <a:extLst>
              <a:ext uri="{FF2B5EF4-FFF2-40B4-BE49-F238E27FC236}">
                <a16:creationId xmlns:a16="http://schemas.microsoft.com/office/drawing/2014/main" id="{4BCEF3B4-09F6-1A1A-6465-6C05EFBE5A95}"/>
              </a:ext>
            </a:extLst>
          </p:cNvPr>
          <p:cNvSpPr txBox="1"/>
          <p:nvPr/>
        </p:nvSpPr>
        <p:spPr>
          <a:xfrm>
            <a:off x="7016750" y="3598592"/>
            <a:ext cx="3667838" cy="230832"/>
          </a:xfrm>
          <a:prstGeom prst="rect">
            <a:avLst/>
          </a:prstGeom>
          <a:noFill/>
        </p:spPr>
        <p:txBody>
          <a:bodyPr wrap="square" rtlCol="0">
            <a:spAutoFit/>
          </a:bodyPr>
          <a:lstStyle/>
          <a:p>
            <a:r>
              <a:rPr lang="en-US" sz="900">
                <a:hlinkClick r:id="rId3" tooltip="http://blog.ncce.org/2013/12/23/job-posting-educational-technology-facilitator-at-spokane-public-schools/help-wanted/"/>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994866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0F1AB-B1AF-044F-9911-C05F92F68DC3}"/>
              </a:ext>
            </a:extLst>
          </p:cNvPr>
          <p:cNvSpPr>
            <a:spLocks noGrp="1"/>
          </p:cNvSpPr>
          <p:nvPr>
            <p:ph type="title"/>
          </p:nvPr>
        </p:nvSpPr>
        <p:spPr>
          <a:xfrm>
            <a:off x="231709" y="14553"/>
            <a:ext cx="10515600" cy="1325563"/>
          </a:xfrm>
        </p:spPr>
        <p:txBody>
          <a:bodyPr/>
          <a:lstStyle/>
          <a:p>
            <a:r>
              <a:rPr lang="en-US" dirty="0"/>
              <a:t>Upcoming Events</a:t>
            </a:r>
            <a:endParaRPr lang="en-US" sz="2800" dirty="0"/>
          </a:p>
        </p:txBody>
      </p:sp>
      <p:sp>
        <p:nvSpPr>
          <p:cNvPr id="4" name="Slide Number Placeholder 3">
            <a:extLst>
              <a:ext uri="{FF2B5EF4-FFF2-40B4-BE49-F238E27FC236}">
                <a16:creationId xmlns:a16="http://schemas.microsoft.com/office/drawing/2014/main" id="{F6AFCA9F-F045-9842-8E90-8512AD931CCB}"/>
              </a:ext>
            </a:extLst>
          </p:cNvPr>
          <p:cNvSpPr>
            <a:spLocks noGrp="1"/>
          </p:cNvSpPr>
          <p:nvPr>
            <p:ph type="sldNum" sz="quarter" idx="12"/>
          </p:nvPr>
        </p:nvSpPr>
        <p:spPr/>
        <p:txBody>
          <a:bodyPr/>
          <a:lstStyle/>
          <a:p>
            <a:fld id="{8A7A6979-0714-4377-B894-6BE4C2D6E202}" type="slidenum">
              <a:rPr lang="en-US" smtClean="0"/>
              <a:pPr/>
              <a:t>13</a:t>
            </a:fld>
            <a:endParaRPr lang="en-US" dirty="0"/>
          </a:p>
        </p:txBody>
      </p:sp>
      <p:sp>
        <p:nvSpPr>
          <p:cNvPr id="9" name="TextBox 8">
            <a:extLst>
              <a:ext uri="{FF2B5EF4-FFF2-40B4-BE49-F238E27FC236}">
                <a16:creationId xmlns:a16="http://schemas.microsoft.com/office/drawing/2014/main" id="{CE65BE4E-D180-F077-583A-7535B253C1BA}"/>
              </a:ext>
            </a:extLst>
          </p:cNvPr>
          <p:cNvSpPr txBox="1"/>
          <p:nvPr/>
        </p:nvSpPr>
        <p:spPr>
          <a:xfrm>
            <a:off x="231709" y="1232793"/>
            <a:ext cx="7946571" cy="5858014"/>
          </a:xfrm>
          <a:prstGeom prst="rect">
            <a:avLst/>
          </a:prstGeom>
          <a:noFill/>
        </p:spPr>
        <p:txBody>
          <a:bodyPr wrap="square" rtlCol="0">
            <a:spAutoFit/>
          </a:bodyPr>
          <a:lstStyle/>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Book fair: Feb. 15th-24th</a:t>
            </a:r>
          </a:p>
          <a:p>
            <a:pPr marL="457200" indent="-457200">
              <a:buFont typeface="Arial" panose="020B0604020202020204" pitchFamily="34" charset="0"/>
              <a:buChar char="•"/>
            </a:pPr>
            <a:endParaRPr lang="en-US" sz="28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Middle School Glow Bolt: March 31st</a:t>
            </a:r>
          </a:p>
          <a:p>
            <a:pPr marL="457200" indent="-457200">
              <a:buFont typeface="Arial" panose="020B0604020202020204" pitchFamily="34" charset="0"/>
              <a:buChar char="•"/>
            </a:pPr>
            <a:endParaRPr lang="en-US" sz="28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Bobcat Bolt: April 4th</a:t>
            </a:r>
            <a:endParaRPr lang="en-US" sz="2000" baseline="30000" dirty="0">
              <a:solidFill>
                <a:schemeClr val="bg1"/>
              </a:solidFill>
              <a:latin typeface="Arial" panose="020B0604020202020204" pitchFamily="34" charset="0"/>
            </a:endParaRPr>
          </a:p>
          <a:p>
            <a:pPr lvl="1"/>
            <a:endParaRPr lang="en-US" sz="20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Spring Carnival: April 23rd</a:t>
            </a:r>
            <a:endParaRPr lang="en-US" sz="2800" b="0" i="0" baseline="30000" dirty="0">
              <a:solidFill>
                <a:schemeClr val="bg1"/>
              </a:solidFill>
              <a:effectLst/>
              <a:latin typeface="Arial" panose="020B0604020202020204" pitchFamily="34" charset="0"/>
            </a:endParaRPr>
          </a:p>
          <a:p>
            <a:pPr marL="457200" indent="-457200">
              <a:buFont typeface="Arial" panose="020B0604020202020204" pitchFamily="34" charset="0"/>
              <a:buChar char="•"/>
            </a:pPr>
            <a:endParaRPr lang="en-US" sz="2800" b="0" i="0" baseline="30000" dirty="0">
              <a:solidFill>
                <a:schemeClr val="bg1"/>
              </a:solidFill>
              <a:effectLst/>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8th Grade Semi-Formal: May 19th</a:t>
            </a:r>
          </a:p>
          <a:p>
            <a:pPr marL="457200" indent="-457200">
              <a:buFont typeface="Arial" panose="020B0604020202020204" pitchFamily="34" charset="0"/>
              <a:buChar char="•"/>
            </a:pPr>
            <a:endParaRPr lang="en-US" sz="28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8th Grade Promotion: May 24th</a:t>
            </a:r>
          </a:p>
          <a:p>
            <a:pPr marL="457200" indent="-457200">
              <a:buFont typeface="Arial" panose="020B0604020202020204" pitchFamily="34" charset="0"/>
              <a:buChar char="•"/>
            </a:pPr>
            <a:endParaRPr lang="en-US" sz="2800" baseline="30000" dirty="0">
              <a:solidFill>
                <a:schemeClr val="bg1"/>
              </a:solidFill>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5th Grade Celebration: May 23rd</a:t>
            </a:r>
            <a:endParaRPr lang="en-US" sz="2800" b="0" i="0" baseline="30000" dirty="0">
              <a:solidFill>
                <a:schemeClr val="bg1"/>
              </a:solidFill>
              <a:effectLst/>
              <a:latin typeface="Arial" panose="020B0604020202020204" pitchFamily="34" charset="0"/>
            </a:endParaRPr>
          </a:p>
          <a:p>
            <a:pPr marL="457200" indent="-457200">
              <a:buFont typeface="Arial" panose="020B0604020202020204" pitchFamily="34" charset="0"/>
              <a:buChar char="•"/>
            </a:pPr>
            <a:endParaRPr lang="en-US" sz="2800" b="0" i="0" baseline="30000" dirty="0">
              <a:solidFill>
                <a:schemeClr val="bg1"/>
              </a:solidFill>
              <a:effectLst/>
              <a:latin typeface="Arial" panose="020B0604020202020204" pitchFamily="34" charset="0"/>
            </a:endParaRPr>
          </a:p>
          <a:p>
            <a:pPr marL="457200" indent="-457200">
              <a:buFont typeface="Arial" panose="020B0604020202020204" pitchFamily="34" charset="0"/>
              <a:buChar char="•"/>
            </a:pPr>
            <a:r>
              <a:rPr lang="en-US" sz="2800" baseline="30000" dirty="0">
                <a:solidFill>
                  <a:schemeClr val="bg1"/>
                </a:solidFill>
                <a:latin typeface="Arial" panose="020B0604020202020204" pitchFamily="34" charset="0"/>
              </a:rPr>
              <a:t>Next General PTO meeting- Feb. 28th @ 9am </a:t>
            </a:r>
          </a:p>
          <a:p>
            <a:pPr marL="914400" lvl="1" indent="-457200">
              <a:buFont typeface="Arial" panose="020B0604020202020204" pitchFamily="34" charset="0"/>
              <a:buChar char="•"/>
            </a:pPr>
            <a:r>
              <a:rPr lang="en-US" sz="2000" b="0" i="0" baseline="30000" dirty="0">
                <a:solidFill>
                  <a:schemeClr val="bg1"/>
                </a:solidFill>
                <a:effectLst/>
                <a:latin typeface="Arial" panose="020B0604020202020204" pitchFamily="34" charset="0"/>
              </a:rPr>
              <a:t>Location TBD</a:t>
            </a:r>
            <a:endParaRPr lang="en-US" sz="2000" b="0" i="0" dirty="0">
              <a:solidFill>
                <a:schemeClr val="bg1"/>
              </a:solidFill>
              <a:effectLst/>
              <a:latin typeface="Arial" panose="020B0604020202020204" pitchFamily="34" charset="0"/>
            </a:endParaRPr>
          </a:p>
          <a:p>
            <a:endParaRPr lang="en-US" dirty="0">
              <a:solidFill>
                <a:schemeClr val="bg1"/>
              </a:solidFill>
              <a:latin typeface="Arial" panose="020B0604020202020204" pitchFamily="34" charset="0"/>
            </a:endParaRPr>
          </a:p>
          <a:p>
            <a:endParaRPr lang="en-US" sz="2800" dirty="0">
              <a:solidFill>
                <a:schemeClr val="bg1"/>
              </a:solidFill>
            </a:endParaRPr>
          </a:p>
          <a:p>
            <a:endParaRPr lang="en-US" dirty="0">
              <a:solidFill>
                <a:schemeClr val="bg1"/>
              </a:solidFill>
            </a:endParaRPr>
          </a:p>
          <a:p>
            <a:endParaRPr lang="en-US" sz="2400" baseline="30000" dirty="0">
              <a:solidFill>
                <a:schemeClr val="bg1"/>
              </a:solidFill>
            </a:endParaRPr>
          </a:p>
        </p:txBody>
      </p:sp>
    </p:spTree>
    <p:extLst>
      <p:ext uri="{BB962C8B-B14F-4D97-AF65-F5344CB8AC3E}">
        <p14:creationId xmlns:p14="http://schemas.microsoft.com/office/powerpoint/2010/main" val="107108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44374-E930-A24B-99B9-D116B0F20E22}"/>
              </a:ext>
            </a:extLst>
          </p:cNvPr>
          <p:cNvSpPr>
            <a:spLocks noGrp="1"/>
          </p:cNvSpPr>
          <p:nvPr>
            <p:ph type="title"/>
          </p:nvPr>
        </p:nvSpPr>
        <p:spPr>
          <a:xfrm>
            <a:off x="213049" y="-148660"/>
            <a:ext cx="10515600" cy="1325563"/>
          </a:xfrm>
        </p:spPr>
        <p:txBody>
          <a:bodyPr/>
          <a:lstStyle/>
          <a:p>
            <a:r>
              <a:rPr lang="en-US" dirty="0"/>
              <a:t>Agenda	</a:t>
            </a:r>
          </a:p>
        </p:txBody>
      </p:sp>
      <p:sp>
        <p:nvSpPr>
          <p:cNvPr id="3" name="Content Placeholder 2">
            <a:extLst>
              <a:ext uri="{FF2B5EF4-FFF2-40B4-BE49-F238E27FC236}">
                <a16:creationId xmlns:a16="http://schemas.microsoft.com/office/drawing/2014/main" id="{2EB34BF7-F415-BB4E-952A-0AB77B1D394A}"/>
              </a:ext>
            </a:extLst>
          </p:cNvPr>
          <p:cNvSpPr>
            <a:spLocks noGrp="1"/>
          </p:cNvSpPr>
          <p:nvPr>
            <p:ph idx="1"/>
          </p:nvPr>
        </p:nvSpPr>
        <p:spPr>
          <a:xfrm>
            <a:off x="213049" y="896815"/>
            <a:ext cx="10515600" cy="5768662"/>
          </a:xfrm>
        </p:spPr>
        <p:txBody>
          <a:bodyPr>
            <a:normAutofit fontScale="47500" lnSpcReduction="20000"/>
          </a:bodyPr>
          <a:lstStyle/>
          <a:p>
            <a:pPr marL="342900" marR="0" lvl="0" indent="-342900">
              <a:lnSpc>
                <a:spcPct val="160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Call to Order (Beth)				</a:t>
            </a:r>
          </a:p>
          <a:p>
            <a:pPr marL="342900" marR="0" lvl="0" indent="-342900">
              <a:lnSpc>
                <a:spcPct val="160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Establish if quorum is present (Beth)</a:t>
            </a:r>
          </a:p>
          <a:p>
            <a:pPr marL="342900" marR="0" lvl="0" indent="-342900">
              <a:lnSpc>
                <a:spcPct val="160000"/>
              </a:lnSpc>
              <a:spcBef>
                <a:spcPts val="0"/>
              </a:spcBef>
              <a:spcAft>
                <a:spcPts val="80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December meeting minute approval (Beth).                 </a:t>
            </a:r>
          </a:p>
          <a:p>
            <a:pPr marL="342900" marR="0" lvl="0" indent="-342900">
              <a:lnSpc>
                <a:spcPct val="160000"/>
              </a:lnSpc>
              <a:spcBef>
                <a:spcPts val="0"/>
              </a:spcBef>
              <a:spcAft>
                <a:spcPts val="800"/>
              </a:spcAft>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Vote on Bylaws (Beth)</a:t>
            </a:r>
          </a:p>
          <a:p>
            <a:pPr marL="342900" indent="-342900">
              <a:lnSpc>
                <a:spcPct val="160000"/>
              </a:lnSpc>
              <a:spcBef>
                <a:spcPts val="0"/>
              </a:spcBef>
              <a:spcAft>
                <a:spcPts val="800"/>
              </a:spcAft>
              <a:buFont typeface="Symbol" panose="05050102010706020507" pitchFamily="18" charset="2"/>
              <a:buChar char=""/>
            </a:pPr>
            <a:r>
              <a:rPr lang="en-US" sz="2200" strike="sngStrike" dirty="0">
                <a:latin typeface="Calibri" panose="020F0502020204030204" pitchFamily="34" charset="0"/>
                <a:ea typeface="Calibri" panose="020F0502020204030204" pitchFamily="34" charset="0"/>
                <a:cs typeface="Times New Roman" panose="02020603050405020304" pitchFamily="18" charset="0"/>
              </a:rPr>
              <a:t>Financial Update (Aimee)- </a:t>
            </a:r>
            <a:r>
              <a:rPr lang="en-US" sz="2200" dirty="0">
                <a:latin typeface="Calibri" panose="020F0502020204030204" pitchFamily="34" charset="0"/>
                <a:ea typeface="Calibri" panose="020F0502020204030204" pitchFamily="34" charset="0"/>
                <a:cs typeface="Times New Roman" panose="02020603050405020304" pitchFamily="18" charset="0"/>
              </a:rPr>
              <a:t>Rescheduled for February Meeting</a:t>
            </a:r>
          </a:p>
          <a:p>
            <a:pPr marL="342900" indent="-342900">
              <a:lnSpc>
                <a:spcPct val="160000"/>
              </a:lnSpc>
              <a:spcBef>
                <a:spcPts val="0"/>
              </a:spcBef>
              <a:spcAft>
                <a:spcPts val="800"/>
              </a:spcAft>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Middle School Events (Beth)</a:t>
            </a:r>
          </a:p>
          <a:p>
            <a:pPr marL="342900" indent="-342900">
              <a:lnSpc>
                <a:spcPct val="160000"/>
              </a:lnSpc>
              <a:spcBef>
                <a:spcPts val="0"/>
              </a:spcBef>
              <a:spcAft>
                <a:spcPts val="800"/>
              </a:spcAft>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Middle School Glow Bolt/ Bobcat Bolt (Beth/Anne)</a:t>
            </a:r>
          </a:p>
          <a:p>
            <a:pPr>
              <a:lnSpc>
                <a:spcPct val="160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Fundraising Efforts (Beth)</a:t>
            </a:r>
          </a:p>
          <a:p>
            <a:pPr lvl="1">
              <a:lnSpc>
                <a:spcPct val="160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TPC chip in Charity</a:t>
            </a:r>
          </a:p>
          <a:p>
            <a:pPr lvl="1">
              <a:lnSpc>
                <a:spcPct val="160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Bobcat Bolt/ Glow Run</a:t>
            </a:r>
          </a:p>
          <a:p>
            <a:pPr lvl="1">
              <a:lnSpc>
                <a:spcPct val="160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Spring Carnival</a:t>
            </a:r>
          </a:p>
          <a:p>
            <a:pPr>
              <a:lnSpc>
                <a:spcPct val="160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Elementary Events (Anne)</a:t>
            </a:r>
          </a:p>
          <a:p>
            <a:pPr lvl="1">
              <a:lnSpc>
                <a:spcPct val="160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    5</a:t>
            </a:r>
            <a:r>
              <a:rPr lang="en-US" sz="22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200" dirty="0">
                <a:latin typeface="Calibri" panose="020F0502020204030204" pitchFamily="34" charset="0"/>
                <a:ea typeface="Calibri" panose="020F0502020204030204" pitchFamily="34" charset="0"/>
                <a:cs typeface="Times New Roman" panose="02020603050405020304" pitchFamily="18" charset="0"/>
              </a:rPr>
              <a:t> Grade Promotion)</a:t>
            </a:r>
          </a:p>
          <a:p>
            <a:pPr marL="800100" lvl="1" indent="-342900">
              <a:lnSpc>
                <a:spcPct val="160000"/>
              </a:lnSpc>
              <a:spcBef>
                <a:spcPts val="0"/>
              </a:spcBef>
              <a:spcAft>
                <a:spcPts val="800"/>
              </a:spcAft>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Bobcat Bolt</a:t>
            </a:r>
          </a:p>
          <a:p>
            <a:pPr marL="800100" lvl="1" indent="-342900">
              <a:lnSpc>
                <a:spcPct val="160000"/>
              </a:lnSpc>
              <a:spcBef>
                <a:spcPts val="0"/>
              </a:spcBef>
              <a:spcAft>
                <a:spcPts val="800"/>
              </a:spcAft>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Spring Carnival</a:t>
            </a:r>
          </a:p>
          <a:p>
            <a:pPr marL="342900" indent="-342900">
              <a:lnSpc>
                <a:spcPct val="160000"/>
              </a:lnSpc>
              <a:spcBef>
                <a:spcPts val="0"/>
              </a:spcBef>
              <a:spcAft>
                <a:spcPts val="800"/>
              </a:spcAft>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Spring Carnival (Anne)</a:t>
            </a:r>
          </a:p>
          <a:p>
            <a:pPr marL="342900" indent="-342900">
              <a:lnSpc>
                <a:spcPct val="160000"/>
              </a:lnSpc>
              <a:spcBef>
                <a:spcPts val="0"/>
              </a:spcBef>
              <a:spcAft>
                <a:spcPts val="800"/>
              </a:spcAft>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Upcoming Election  (Beth)</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60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  Volunteer Opportunities (Beth)</a:t>
            </a:r>
          </a:p>
          <a:p>
            <a:pPr>
              <a:lnSpc>
                <a:spcPct val="150000"/>
              </a:lnSpc>
              <a:spcBef>
                <a:spcPts val="0"/>
              </a:spcBef>
            </a:pPr>
            <a:r>
              <a:rPr lang="en-US" sz="2200" dirty="0">
                <a:effectLst/>
                <a:latin typeface="Calibri" panose="020F0502020204030204" pitchFamily="34" charset="0"/>
                <a:ea typeface="Calibri" panose="020F0502020204030204" pitchFamily="34" charset="0"/>
                <a:cs typeface="Times New Roman" panose="02020603050405020304" pitchFamily="18" charset="0"/>
              </a:rPr>
              <a:t>Upcoming Events (Beth)</a:t>
            </a:r>
          </a:p>
          <a:p>
            <a:pPr marL="342900" marR="0" lvl="0" indent="-342900">
              <a:lnSpc>
                <a:spcPct val="150000"/>
              </a:lnSpc>
              <a:spcBef>
                <a:spcPts val="0"/>
              </a:spcBef>
              <a:spcAft>
                <a:spcPts val="0"/>
              </a:spcAft>
              <a:buFont typeface="Symbol" panose="05050102010706020507" pitchFamily="18"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1C8896A-0E15-DA4C-BF87-8EC50330DA81}"/>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41931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B31EE-C6E6-0BDA-A50C-7CF7EAD8E2DC}"/>
              </a:ext>
            </a:extLst>
          </p:cNvPr>
          <p:cNvSpPr>
            <a:spLocks noGrp="1"/>
          </p:cNvSpPr>
          <p:nvPr>
            <p:ph type="title"/>
          </p:nvPr>
        </p:nvSpPr>
        <p:spPr/>
        <p:txBody>
          <a:bodyPr/>
          <a:lstStyle/>
          <a:p>
            <a:r>
              <a:rPr lang="en-US" dirty="0"/>
              <a:t>Congratulations!</a:t>
            </a:r>
          </a:p>
        </p:txBody>
      </p:sp>
      <p:sp>
        <p:nvSpPr>
          <p:cNvPr id="3" name="Content Placeholder 2">
            <a:extLst>
              <a:ext uri="{FF2B5EF4-FFF2-40B4-BE49-F238E27FC236}">
                <a16:creationId xmlns:a16="http://schemas.microsoft.com/office/drawing/2014/main" id="{E965C829-2405-0151-6BD9-648E66EB9259}"/>
              </a:ext>
            </a:extLst>
          </p:cNvPr>
          <p:cNvSpPr>
            <a:spLocks noGrp="1"/>
          </p:cNvSpPr>
          <p:nvPr>
            <p:ph idx="1"/>
          </p:nvPr>
        </p:nvSpPr>
        <p:spPr/>
        <p:txBody>
          <a:bodyPr>
            <a:normAutofit/>
          </a:bodyPr>
          <a:lstStyle/>
          <a:p>
            <a:pPr marL="0" indent="0">
              <a:buNone/>
            </a:pPr>
            <a:r>
              <a:rPr lang="en-US" sz="4000" dirty="0"/>
              <a:t>Middle School Vice President: Sam Baker</a:t>
            </a:r>
          </a:p>
        </p:txBody>
      </p:sp>
      <p:sp>
        <p:nvSpPr>
          <p:cNvPr id="4" name="Slide Number Placeholder 3">
            <a:extLst>
              <a:ext uri="{FF2B5EF4-FFF2-40B4-BE49-F238E27FC236}">
                <a16:creationId xmlns:a16="http://schemas.microsoft.com/office/drawing/2014/main" id="{D777CF54-A401-08A1-F4DD-36F94105EC6A}"/>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107854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6E9D7-A0B0-8E66-F177-487EB9ACE969}"/>
              </a:ext>
            </a:extLst>
          </p:cNvPr>
          <p:cNvSpPr>
            <a:spLocks noGrp="1"/>
          </p:cNvSpPr>
          <p:nvPr>
            <p:ph type="title"/>
          </p:nvPr>
        </p:nvSpPr>
        <p:spPr>
          <a:xfrm>
            <a:off x="117178" y="-284206"/>
            <a:ext cx="10515600" cy="1705727"/>
          </a:xfrm>
        </p:spPr>
        <p:txBody>
          <a:bodyPr>
            <a:normAutofit/>
          </a:bodyPr>
          <a:lstStyle/>
          <a:p>
            <a:r>
              <a:rPr lang="en-US" sz="4000" dirty="0"/>
              <a:t>Vote on Proposed Bylaw Changes</a:t>
            </a:r>
          </a:p>
        </p:txBody>
      </p:sp>
      <p:sp>
        <p:nvSpPr>
          <p:cNvPr id="4" name="Slide Number Placeholder 3">
            <a:extLst>
              <a:ext uri="{FF2B5EF4-FFF2-40B4-BE49-F238E27FC236}">
                <a16:creationId xmlns:a16="http://schemas.microsoft.com/office/drawing/2014/main" id="{BEAF1000-778D-3E3C-6467-98C3936E050A}"/>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
        <p:nvSpPr>
          <p:cNvPr id="3" name="TextBox 2">
            <a:extLst>
              <a:ext uri="{FF2B5EF4-FFF2-40B4-BE49-F238E27FC236}">
                <a16:creationId xmlns:a16="http://schemas.microsoft.com/office/drawing/2014/main" id="{F6867808-6E81-7A3E-DCCC-8AAF39FF1D38}"/>
              </a:ext>
            </a:extLst>
          </p:cNvPr>
          <p:cNvSpPr txBox="1"/>
          <p:nvPr/>
        </p:nvSpPr>
        <p:spPr>
          <a:xfrm>
            <a:off x="1235676" y="1736725"/>
            <a:ext cx="8859793" cy="4154984"/>
          </a:xfrm>
          <a:prstGeom prst="rect">
            <a:avLst/>
          </a:prstGeom>
          <a:noFill/>
        </p:spPr>
        <p:txBody>
          <a:bodyPr wrap="square" rtlCol="0">
            <a:spAutoFit/>
          </a:bodyPr>
          <a:lstStyle/>
          <a:p>
            <a:pPr marL="342900" indent="-342900">
              <a:buFont typeface="Arial" panose="020B0604020202020204" pitchFamily="34" charset="0"/>
              <a:buChar char="•"/>
            </a:pPr>
            <a:r>
              <a:rPr lang="en-US" sz="2400" b="1" u="sng" dirty="0">
                <a:solidFill>
                  <a:schemeClr val="bg1"/>
                </a:solidFill>
              </a:rPr>
              <a:t>Quorum. </a:t>
            </a:r>
            <a:r>
              <a:rPr lang="en-US" sz="2400" b="1" dirty="0">
                <a:solidFill>
                  <a:schemeClr val="bg1"/>
                </a:solidFill>
              </a:rPr>
              <a:t> </a:t>
            </a:r>
            <a:r>
              <a:rPr lang="en-US" sz="2400" dirty="0">
                <a:solidFill>
                  <a:schemeClr val="bg1"/>
                </a:solidFill>
              </a:rPr>
              <a:t>At General PTO Meetings, ten (10) members in addition to a minimum of  </a:t>
            </a:r>
            <a:r>
              <a:rPr lang="en-US" sz="2400" strike="sngStrike" dirty="0">
                <a:solidFill>
                  <a:schemeClr val="bg1"/>
                </a:solidFill>
              </a:rPr>
              <a:t>four (4</a:t>
            </a:r>
            <a:r>
              <a:rPr lang="en-US" sz="2400" dirty="0">
                <a:solidFill>
                  <a:schemeClr val="bg1"/>
                </a:solidFill>
              </a:rPr>
              <a:t>) </a:t>
            </a:r>
            <a:r>
              <a:rPr lang="en-US" sz="2400" b="1" dirty="0">
                <a:solidFill>
                  <a:schemeClr val="bg1"/>
                </a:solidFill>
              </a:rPr>
              <a:t>50% </a:t>
            </a:r>
            <a:r>
              <a:rPr lang="en-US" sz="2400" dirty="0">
                <a:solidFill>
                  <a:schemeClr val="bg1"/>
                </a:solidFill>
              </a:rPr>
              <a:t>of the Executive Board Members shall constitute a quorum.</a:t>
            </a:r>
          </a:p>
          <a:p>
            <a:endParaRPr lang="en-US" sz="2400" b="1" u="sng" dirty="0">
              <a:solidFill>
                <a:schemeClr val="bg1"/>
              </a:solidFill>
            </a:endParaRPr>
          </a:p>
          <a:p>
            <a:pPr marL="342900" indent="-342900">
              <a:buFont typeface="Arial" panose="020B0604020202020204" pitchFamily="34" charset="0"/>
              <a:buChar char="•"/>
            </a:pPr>
            <a:r>
              <a:rPr lang="en-US" sz="2400" b="1" u="sng" dirty="0">
                <a:solidFill>
                  <a:schemeClr val="bg1"/>
                </a:solidFill>
              </a:rPr>
              <a:t>Term of Office.  </a:t>
            </a:r>
            <a:r>
              <a:rPr lang="en-US" sz="2400" strike="sngStrike" dirty="0">
                <a:solidFill>
                  <a:schemeClr val="bg1"/>
                </a:solidFill>
              </a:rPr>
              <a:t>The term of office shall be for two years for the Treasurer and one year for all other board positions including the Past President. </a:t>
            </a:r>
            <a:r>
              <a:rPr lang="en-US" sz="2400" dirty="0">
                <a:solidFill>
                  <a:schemeClr val="bg1"/>
                </a:solidFill>
              </a:rPr>
              <a:t>  </a:t>
            </a:r>
            <a:r>
              <a:rPr lang="en-US" sz="2400" b="1" dirty="0">
                <a:solidFill>
                  <a:schemeClr val="bg1"/>
                </a:solidFill>
              </a:rPr>
              <a:t>The term of office shall be two years for the President-Elect they will serve as President-Elect in the first year and then automatically transition into the President role in the second year.  The term of office shall be for two years for the Treasurer and one year for all other board positions</a:t>
            </a:r>
            <a:r>
              <a:rPr lang="en-US" b="1" dirty="0">
                <a:solidFill>
                  <a:schemeClr val="bg1"/>
                </a:solidFill>
              </a:rPr>
              <a:t>.</a:t>
            </a:r>
            <a:endParaRPr lang="en-US" b="1" u="sng" dirty="0">
              <a:solidFill>
                <a:schemeClr val="bg1"/>
              </a:solidFill>
            </a:endParaRPr>
          </a:p>
        </p:txBody>
      </p:sp>
    </p:spTree>
    <p:extLst>
      <p:ext uri="{BB962C8B-B14F-4D97-AF65-F5344CB8AC3E}">
        <p14:creationId xmlns:p14="http://schemas.microsoft.com/office/powerpoint/2010/main" val="411400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2DFF-D101-B694-A7B8-76A34B65D5B1}"/>
              </a:ext>
            </a:extLst>
          </p:cNvPr>
          <p:cNvSpPr>
            <a:spLocks noGrp="1"/>
          </p:cNvSpPr>
          <p:nvPr>
            <p:ph type="title"/>
          </p:nvPr>
        </p:nvSpPr>
        <p:spPr/>
        <p:txBody>
          <a:bodyPr/>
          <a:lstStyle/>
          <a:p>
            <a:r>
              <a:rPr lang="en-US" dirty="0"/>
              <a:t>Middle School Events</a:t>
            </a:r>
          </a:p>
        </p:txBody>
      </p:sp>
      <p:sp>
        <p:nvSpPr>
          <p:cNvPr id="3" name="Content Placeholder 2">
            <a:extLst>
              <a:ext uri="{FF2B5EF4-FFF2-40B4-BE49-F238E27FC236}">
                <a16:creationId xmlns:a16="http://schemas.microsoft.com/office/drawing/2014/main" id="{1DBA13CE-7BFD-2B35-5130-9FBC95562730}"/>
              </a:ext>
            </a:extLst>
          </p:cNvPr>
          <p:cNvSpPr>
            <a:spLocks noGrp="1"/>
          </p:cNvSpPr>
          <p:nvPr>
            <p:ph idx="1"/>
          </p:nvPr>
        </p:nvSpPr>
        <p:spPr/>
        <p:txBody>
          <a:bodyPr/>
          <a:lstStyle/>
          <a:p>
            <a:r>
              <a:rPr lang="en-US" dirty="0"/>
              <a:t>Glow Bolt</a:t>
            </a:r>
          </a:p>
          <a:p>
            <a:pPr lvl="1"/>
            <a:r>
              <a:rPr lang="en-US" dirty="0"/>
              <a:t>March 31st</a:t>
            </a:r>
          </a:p>
          <a:p>
            <a:r>
              <a:rPr lang="en-US" dirty="0"/>
              <a:t>8</a:t>
            </a:r>
            <a:r>
              <a:rPr lang="en-US" baseline="30000" dirty="0"/>
              <a:t>th</a:t>
            </a:r>
            <a:r>
              <a:rPr lang="en-US" dirty="0"/>
              <a:t> Grade Promotion</a:t>
            </a:r>
          </a:p>
          <a:p>
            <a:pPr lvl="1"/>
            <a:r>
              <a:rPr lang="en-US" dirty="0"/>
              <a:t>May 24th</a:t>
            </a:r>
          </a:p>
          <a:p>
            <a:r>
              <a:rPr lang="en-US" dirty="0"/>
              <a:t>8</a:t>
            </a:r>
            <a:r>
              <a:rPr lang="en-US" baseline="30000" dirty="0"/>
              <a:t>th</a:t>
            </a:r>
            <a:r>
              <a:rPr lang="en-US" dirty="0"/>
              <a:t> Grade Semi-Formal </a:t>
            </a:r>
          </a:p>
          <a:p>
            <a:pPr lvl="1"/>
            <a:r>
              <a:rPr lang="en-US" dirty="0"/>
              <a:t>May 19th</a:t>
            </a:r>
          </a:p>
          <a:p>
            <a:pPr lvl="1"/>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C0669AF3-F30B-AD4F-D0DE-C907FDCAF84F}"/>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220365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04FA-5B70-2B4E-A954-98B45B70DF7A}"/>
              </a:ext>
            </a:extLst>
          </p:cNvPr>
          <p:cNvSpPr>
            <a:spLocks noGrp="1"/>
          </p:cNvSpPr>
          <p:nvPr>
            <p:ph type="title"/>
          </p:nvPr>
        </p:nvSpPr>
        <p:spPr/>
        <p:txBody>
          <a:bodyPr/>
          <a:lstStyle/>
          <a:p>
            <a:endParaRPr lang="en-US" dirty="0"/>
          </a:p>
        </p:txBody>
      </p:sp>
      <p:pic>
        <p:nvPicPr>
          <p:cNvPr id="6" name="Content Placeholder 5">
            <a:extLst>
              <a:ext uri="{FF2B5EF4-FFF2-40B4-BE49-F238E27FC236}">
                <a16:creationId xmlns:a16="http://schemas.microsoft.com/office/drawing/2014/main" id="{C5C3A409-C634-5C5F-E272-6556A0485D92}"/>
              </a:ext>
            </a:extLst>
          </p:cNvPr>
          <p:cNvPicPr>
            <a:picLocks noGrp="1" noChangeAspect="1"/>
          </p:cNvPicPr>
          <p:nvPr>
            <p:ph idx="1"/>
          </p:nvPr>
        </p:nvPicPr>
        <p:blipFill>
          <a:blip r:embed="rId2"/>
          <a:stretch>
            <a:fillRect/>
          </a:stretch>
        </p:blipFill>
        <p:spPr>
          <a:xfrm>
            <a:off x="2247331" y="215047"/>
            <a:ext cx="7697337" cy="5795450"/>
          </a:xfrm>
        </p:spPr>
      </p:pic>
      <p:sp>
        <p:nvSpPr>
          <p:cNvPr id="4" name="Slide Number Placeholder 3">
            <a:extLst>
              <a:ext uri="{FF2B5EF4-FFF2-40B4-BE49-F238E27FC236}">
                <a16:creationId xmlns:a16="http://schemas.microsoft.com/office/drawing/2014/main" id="{5F12C8A6-96E0-D08F-5994-2A1C893DDA7D}"/>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1367871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813E4-6677-853F-C311-3F63ECE1AFBC}"/>
              </a:ext>
            </a:extLst>
          </p:cNvPr>
          <p:cNvSpPr>
            <a:spLocks noGrp="1"/>
          </p:cNvSpPr>
          <p:nvPr>
            <p:ph type="title"/>
          </p:nvPr>
        </p:nvSpPr>
        <p:spPr/>
        <p:txBody>
          <a:bodyPr/>
          <a:lstStyle/>
          <a:p>
            <a:r>
              <a:rPr lang="en-US" dirty="0"/>
              <a:t>Bobcat Bolt/ MS Glow Bolt</a:t>
            </a:r>
          </a:p>
        </p:txBody>
      </p:sp>
      <p:sp>
        <p:nvSpPr>
          <p:cNvPr id="3" name="Content Placeholder 2">
            <a:extLst>
              <a:ext uri="{FF2B5EF4-FFF2-40B4-BE49-F238E27FC236}">
                <a16:creationId xmlns:a16="http://schemas.microsoft.com/office/drawing/2014/main" id="{C2CF3138-7AC8-31EF-E2F8-4D0AB64F77E8}"/>
              </a:ext>
            </a:extLst>
          </p:cNvPr>
          <p:cNvSpPr>
            <a:spLocks noGrp="1"/>
          </p:cNvSpPr>
          <p:nvPr>
            <p:ph idx="1"/>
          </p:nvPr>
        </p:nvSpPr>
        <p:spPr>
          <a:xfrm>
            <a:off x="1084384" y="4114790"/>
            <a:ext cx="10515600" cy="1325563"/>
          </a:xfrm>
        </p:spPr>
        <p:txBody>
          <a:bodyPr>
            <a:normAutofit fontScale="92500" lnSpcReduction="10000"/>
          </a:bodyPr>
          <a:lstStyle/>
          <a:p>
            <a:pPr algn="l"/>
            <a:r>
              <a:rPr lang="en-US" b="0" i="0" dirty="0">
                <a:effectLst/>
                <a:latin typeface="Century Gothic" panose="020B0502020202020204" pitchFamily="34" charset="0"/>
              </a:rPr>
              <a:t>STEM equipment/ resources</a:t>
            </a:r>
          </a:p>
          <a:p>
            <a:pPr algn="l"/>
            <a:r>
              <a:rPr lang="en-US" b="0" i="0" dirty="0">
                <a:effectLst/>
                <a:latin typeface="Century Gothic" panose="020B0502020202020204" pitchFamily="34" charset="0"/>
              </a:rPr>
              <a:t>TV Production equipment upgrades for our daily news show</a:t>
            </a:r>
          </a:p>
          <a:p>
            <a:pPr algn="l"/>
            <a:r>
              <a:rPr lang="en-US" b="0" i="0" dirty="0">
                <a:effectLst/>
                <a:latin typeface="Century Gothic" panose="020B0502020202020204" pitchFamily="34" charset="0"/>
              </a:rPr>
              <a:t>Sound equipment upgrades for the cafeteria and gymnasium</a:t>
            </a:r>
            <a:endParaRPr lang="en-US" b="0" i="0" dirty="0">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19160A2E-C394-F2B5-79F3-8EA924B2132D}"/>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
        <p:nvSpPr>
          <p:cNvPr id="6" name="TextBox 5">
            <a:extLst>
              <a:ext uri="{FF2B5EF4-FFF2-40B4-BE49-F238E27FC236}">
                <a16:creationId xmlns:a16="http://schemas.microsoft.com/office/drawing/2014/main" id="{F9F2EF44-4B28-862A-3402-6AEC944FE4E9}"/>
              </a:ext>
            </a:extLst>
          </p:cNvPr>
          <p:cNvSpPr txBox="1"/>
          <p:nvPr/>
        </p:nvSpPr>
        <p:spPr>
          <a:xfrm>
            <a:off x="451339" y="1690688"/>
            <a:ext cx="4929554" cy="1938992"/>
          </a:xfrm>
          <a:prstGeom prst="rect">
            <a:avLst/>
          </a:prstGeom>
          <a:noFill/>
        </p:spPr>
        <p:txBody>
          <a:bodyPr wrap="square" rtlCol="0">
            <a:spAutoFit/>
          </a:bodyPr>
          <a:lstStyle/>
          <a:p>
            <a:r>
              <a:rPr lang="en-US" sz="3600" dirty="0">
                <a:solidFill>
                  <a:schemeClr val="bg1"/>
                </a:solidFill>
              </a:rPr>
              <a:t>Bobcat Bolt</a:t>
            </a:r>
          </a:p>
          <a:p>
            <a:pPr marL="342900" indent="-342900">
              <a:buFont typeface="Arial" panose="020B0604020202020204" pitchFamily="34" charset="0"/>
              <a:buChar char="•"/>
            </a:pPr>
            <a:r>
              <a:rPr lang="en-US" sz="2800" dirty="0">
                <a:solidFill>
                  <a:schemeClr val="bg1"/>
                </a:solidFill>
              </a:rPr>
              <a:t>April 4</a:t>
            </a:r>
            <a:r>
              <a:rPr lang="en-US" sz="2800" baseline="30000" dirty="0">
                <a:solidFill>
                  <a:schemeClr val="bg1"/>
                </a:solidFill>
              </a:rPr>
              <a:t>th</a:t>
            </a:r>
            <a:endParaRPr lang="en-US" sz="2800" dirty="0">
              <a:solidFill>
                <a:schemeClr val="bg1"/>
              </a:solidFill>
            </a:endParaRPr>
          </a:p>
          <a:p>
            <a:pPr marL="342900" indent="-342900">
              <a:buFont typeface="Arial" panose="020B0604020202020204" pitchFamily="34" charset="0"/>
              <a:buChar char="•"/>
            </a:pPr>
            <a:r>
              <a:rPr lang="en-US" sz="2800" dirty="0">
                <a:solidFill>
                  <a:schemeClr val="bg1"/>
                </a:solidFill>
              </a:rPr>
              <a:t>Pep Rally March 27</a:t>
            </a:r>
            <a:r>
              <a:rPr lang="en-US" sz="2800" baseline="30000" dirty="0">
                <a:solidFill>
                  <a:schemeClr val="bg1"/>
                </a:solidFill>
              </a:rPr>
              <a:t>th</a:t>
            </a:r>
            <a:endParaRPr lang="en-US" sz="2800" dirty="0">
              <a:solidFill>
                <a:schemeClr val="bg1"/>
              </a:solidFill>
            </a:endParaRPr>
          </a:p>
          <a:p>
            <a:endParaRPr lang="en-US" sz="2800" dirty="0">
              <a:solidFill>
                <a:schemeClr val="bg1"/>
              </a:solidFill>
            </a:endParaRPr>
          </a:p>
        </p:txBody>
      </p:sp>
      <p:sp>
        <p:nvSpPr>
          <p:cNvPr id="7" name="TextBox 6">
            <a:extLst>
              <a:ext uri="{FF2B5EF4-FFF2-40B4-BE49-F238E27FC236}">
                <a16:creationId xmlns:a16="http://schemas.microsoft.com/office/drawing/2014/main" id="{1E8D64E8-7E81-9776-3129-229215BF687F}"/>
              </a:ext>
            </a:extLst>
          </p:cNvPr>
          <p:cNvSpPr txBox="1"/>
          <p:nvPr/>
        </p:nvSpPr>
        <p:spPr>
          <a:xfrm>
            <a:off x="6095999" y="1690688"/>
            <a:ext cx="4402015" cy="1508105"/>
          </a:xfrm>
          <a:prstGeom prst="rect">
            <a:avLst/>
          </a:prstGeom>
          <a:noFill/>
        </p:spPr>
        <p:txBody>
          <a:bodyPr wrap="square" rtlCol="0">
            <a:spAutoFit/>
          </a:bodyPr>
          <a:lstStyle/>
          <a:p>
            <a:r>
              <a:rPr lang="en-US" sz="3600" dirty="0">
                <a:solidFill>
                  <a:schemeClr val="bg1"/>
                </a:solidFill>
              </a:rPr>
              <a:t>MS Glow Bolt</a:t>
            </a:r>
          </a:p>
          <a:p>
            <a:pPr marL="457200" indent="-457200">
              <a:buFont typeface="Arial" panose="020B0604020202020204" pitchFamily="34" charset="0"/>
              <a:buChar char="•"/>
            </a:pPr>
            <a:r>
              <a:rPr lang="en-US" sz="2800" dirty="0">
                <a:solidFill>
                  <a:schemeClr val="bg1"/>
                </a:solidFill>
              </a:rPr>
              <a:t>March 31</a:t>
            </a:r>
            <a:r>
              <a:rPr lang="en-US" sz="2800" baseline="30000" dirty="0">
                <a:solidFill>
                  <a:schemeClr val="bg1"/>
                </a:solidFill>
              </a:rPr>
              <a:t>st</a:t>
            </a:r>
            <a:endParaRPr lang="en-US" sz="2800" dirty="0">
              <a:solidFill>
                <a:schemeClr val="bg1"/>
              </a:solidFill>
            </a:endParaRPr>
          </a:p>
          <a:p>
            <a:pPr marL="457200" indent="-457200">
              <a:buFont typeface="Arial" panose="020B0604020202020204" pitchFamily="34" charset="0"/>
              <a:buChar char="•"/>
            </a:pPr>
            <a:r>
              <a:rPr lang="en-US" sz="2800" dirty="0">
                <a:solidFill>
                  <a:schemeClr val="bg1"/>
                </a:solidFill>
              </a:rPr>
              <a:t>Pep Rally March 27th</a:t>
            </a:r>
          </a:p>
        </p:txBody>
      </p:sp>
    </p:spTree>
    <p:extLst>
      <p:ext uri="{BB962C8B-B14F-4D97-AF65-F5344CB8AC3E}">
        <p14:creationId xmlns:p14="http://schemas.microsoft.com/office/powerpoint/2010/main" val="77457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FC30-89CA-0BEC-EC44-9101361D68AA}"/>
              </a:ext>
            </a:extLst>
          </p:cNvPr>
          <p:cNvSpPr>
            <a:spLocks noGrp="1"/>
          </p:cNvSpPr>
          <p:nvPr>
            <p:ph type="title"/>
          </p:nvPr>
        </p:nvSpPr>
        <p:spPr>
          <a:xfrm>
            <a:off x="241040" y="88462"/>
            <a:ext cx="10515600" cy="1325563"/>
          </a:xfrm>
        </p:spPr>
        <p:txBody>
          <a:bodyPr/>
          <a:lstStyle/>
          <a:p>
            <a:r>
              <a:rPr lang="en-US" dirty="0"/>
              <a:t>Fundraising Events</a:t>
            </a:r>
          </a:p>
        </p:txBody>
      </p:sp>
      <p:sp>
        <p:nvSpPr>
          <p:cNvPr id="3" name="Content Placeholder 2">
            <a:extLst>
              <a:ext uri="{FF2B5EF4-FFF2-40B4-BE49-F238E27FC236}">
                <a16:creationId xmlns:a16="http://schemas.microsoft.com/office/drawing/2014/main" id="{39B4F2FD-D724-3387-3F89-BC88BD5E9535}"/>
              </a:ext>
            </a:extLst>
          </p:cNvPr>
          <p:cNvSpPr>
            <a:spLocks noGrp="1"/>
          </p:cNvSpPr>
          <p:nvPr>
            <p:ph idx="1"/>
          </p:nvPr>
        </p:nvSpPr>
        <p:spPr>
          <a:xfrm>
            <a:off x="241040" y="1253330"/>
            <a:ext cx="10515600" cy="5196897"/>
          </a:xfrm>
        </p:spPr>
        <p:txBody>
          <a:bodyPr>
            <a:normAutofit/>
          </a:bodyPr>
          <a:lstStyle/>
          <a:p>
            <a:r>
              <a:rPr lang="en-US" dirty="0"/>
              <a:t>TPC Chip in Charity</a:t>
            </a:r>
          </a:p>
          <a:p>
            <a:pPr lvl="1"/>
            <a:r>
              <a:rPr lang="en-US" dirty="0"/>
              <a:t>There are 2 ways to earn money.</a:t>
            </a:r>
          </a:p>
          <a:p>
            <a:pPr lvl="2"/>
            <a:r>
              <a:rPr lang="en-US" dirty="0"/>
              <a:t>Every ticket purchased to the tournament PVA will receive $40</a:t>
            </a:r>
          </a:p>
          <a:p>
            <a:pPr lvl="2"/>
            <a:r>
              <a:rPr lang="en-US" dirty="0"/>
              <a:t>Participants can pay $20 to guess the number of birdies that will be made in the tournament. PVA will receive full $20. Winner gets $10K</a:t>
            </a:r>
          </a:p>
          <a:p>
            <a:pPr lvl="2"/>
            <a:r>
              <a:rPr lang="en-US" dirty="0"/>
              <a:t>Promo Code: BALLMARK must be entered at time of purchase</a:t>
            </a:r>
          </a:p>
          <a:p>
            <a:pPr lvl="2"/>
            <a:r>
              <a:rPr lang="en-US" dirty="0"/>
              <a:t>Tickets are on Sale Now!!!</a:t>
            </a:r>
          </a:p>
          <a:p>
            <a:r>
              <a:rPr lang="en-US" dirty="0"/>
              <a:t>Bobcat Bolt/ MS Glow Bolt</a:t>
            </a:r>
          </a:p>
          <a:p>
            <a:r>
              <a:rPr lang="en-US" dirty="0"/>
              <a:t>Spring Carnival</a:t>
            </a:r>
          </a:p>
          <a:p>
            <a:r>
              <a:rPr lang="en-US" dirty="0"/>
              <a:t>Spirit Nights TBD</a:t>
            </a:r>
          </a:p>
          <a:p>
            <a:pPr lvl="1"/>
            <a:endParaRPr lang="en-US" dirty="0"/>
          </a:p>
        </p:txBody>
      </p:sp>
      <p:sp>
        <p:nvSpPr>
          <p:cNvPr id="4" name="Slide Number Placeholder 3">
            <a:extLst>
              <a:ext uri="{FF2B5EF4-FFF2-40B4-BE49-F238E27FC236}">
                <a16:creationId xmlns:a16="http://schemas.microsoft.com/office/drawing/2014/main" id="{48689BCE-0E31-C48F-5756-20AFF515C9EF}"/>
              </a:ext>
            </a:extLst>
          </p:cNvPr>
          <p:cNvSpPr>
            <a:spLocks noGrp="1"/>
          </p:cNvSpPr>
          <p:nvPr>
            <p:ph type="sldNum" sz="quarter" idx="12"/>
          </p:nvPr>
        </p:nvSpPr>
        <p:spPr/>
        <p:txBody>
          <a:bodyPr/>
          <a:lstStyle/>
          <a:p>
            <a:fld id="{8A7A6979-0714-4377-B894-6BE4C2D6E202}" type="slidenum">
              <a:rPr lang="en-US" smtClean="0"/>
              <a:pPr/>
              <a:t>8</a:t>
            </a:fld>
            <a:endParaRPr lang="en-US" dirty="0"/>
          </a:p>
        </p:txBody>
      </p:sp>
    </p:spTree>
    <p:extLst>
      <p:ext uri="{BB962C8B-B14F-4D97-AF65-F5344CB8AC3E}">
        <p14:creationId xmlns:p14="http://schemas.microsoft.com/office/powerpoint/2010/main" val="3601321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8DECD-6433-0AA3-A0D9-DD2639F073F3}"/>
              </a:ext>
            </a:extLst>
          </p:cNvPr>
          <p:cNvSpPr>
            <a:spLocks noGrp="1"/>
          </p:cNvSpPr>
          <p:nvPr>
            <p:ph type="title"/>
          </p:nvPr>
        </p:nvSpPr>
        <p:spPr>
          <a:xfrm>
            <a:off x="100912" y="-152020"/>
            <a:ext cx="10515600" cy="1325563"/>
          </a:xfrm>
        </p:spPr>
        <p:txBody>
          <a:bodyPr/>
          <a:lstStyle/>
          <a:p>
            <a:r>
              <a:rPr lang="en-US" dirty="0"/>
              <a:t>Elementary Events</a:t>
            </a:r>
          </a:p>
        </p:txBody>
      </p:sp>
      <p:sp>
        <p:nvSpPr>
          <p:cNvPr id="4" name="Slide Number Placeholder 3">
            <a:extLst>
              <a:ext uri="{FF2B5EF4-FFF2-40B4-BE49-F238E27FC236}">
                <a16:creationId xmlns:a16="http://schemas.microsoft.com/office/drawing/2014/main" id="{6E2232C5-1C52-FC49-179F-A94766A913D8}"/>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
        <p:nvSpPr>
          <p:cNvPr id="5" name="Content Placeholder 4">
            <a:extLst>
              <a:ext uri="{FF2B5EF4-FFF2-40B4-BE49-F238E27FC236}">
                <a16:creationId xmlns:a16="http://schemas.microsoft.com/office/drawing/2014/main" id="{58C77511-1047-6621-35D4-12A5CA4B685D}"/>
              </a:ext>
            </a:extLst>
          </p:cNvPr>
          <p:cNvSpPr>
            <a:spLocks noGrp="1"/>
          </p:cNvSpPr>
          <p:nvPr>
            <p:ph idx="1"/>
          </p:nvPr>
        </p:nvSpPr>
        <p:spPr>
          <a:xfrm>
            <a:off x="627185" y="1253331"/>
            <a:ext cx="10515600" cy="4351338"/>
          </a:xfrm>
        </p:spPr>
        <p:txBody>
          <a:bodyPr/>
          <a:lstStyle/>
          <a:p>
            <a:r>
              <a:rPr lang="en-US" dirty="0"/>
              <a:t>5</a:t>
            </a:r>
            <a:r>
              <a:rPr lang="en-US" baseline="30000" dirty="0"/>
              <a:t>th</a:t>
            </a:r>
            <a:r>
              <a:rPr lang="en-US" dirty="0"/>
              <a:t> Grade Celebration</a:t>
            </a:r>
          </a:p>
          <a:p>
            <a:pPr lvl="1"/>
            <a:r>
              <a:rPr lang="en-US" dirty="0"/>
              <a:t>May 23</a:t>
            </a:r>
            <a:r>
              <a:rPr lang="en-US" baseline="30000" dirty="0"/>
              <a:t>rd</a:t>
            </a:r>
            <a:endParaRPr lang="en-US" dirty="0"/>
          </a:p>
          <a:p>
            <a:pPr lvl="1"/>
            <a:r>
              <a:rPr lang="en-US" dirty="0"/>
              <a:t>Committee members needed Please reach out </a:t>
            </a:r>
            <a:r>
              <a:rPr lang="en-US" dirty="0">
                <a:solidFill>
                  <a:schemeClr val="tx1"/>
                </a:solidFill>
                <a:highlight>
                  <a:srgbClr val="FFFF00"/>
                </a:highlight>
                <a:hlinkClick r:id="rId2"/>
              </a:rPr>
              <a:t>vpelementary@pvapto.org</a:t>
            </a:r>
            <a:endParaRPr lang="en-US" dirty="0"/>
          </a:p>
          <a:p>
            <a:r>
              <a:rPr lang="en-US" dirty="0"/>
              <a:t>Bobcat Bolt</a:t>
            </a:r>
          </a:p>
          <a:p>
            <a:pPr lvl="1"/>
            <a:r>
              <a:rPr lang="en-US" dirty="0"/>
              <a:t>April 4th</a:t>
            </a:r>
          </a:p>
        </p:txBody>
      </p:sp>
    </p:spTree>
    <p:extLst>
      <p:ext uri="{BB962C8B-B14F-4D97-AF65-F5344CB8AC3E}">
        <p14:creationId xmlns:p14="http://schemas.microsoft.com/office/powerpoint/2010/main" val="984476406"/>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36558</TotalTime>
  <Words>786</Words>
  <Application>Microsoft Office PowerPoint</Application>
  <PresentationFormat>Widescreen</PresentationFormat>
  <Paragraphs>122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Symbol</vt:lpstr>
      <vt:lpstr>Office Theme</vt:lpstr>
      <vt:lpstr>General PTO Meeting</vt:lpstr>
      <vt:lpstr>Agenda </vt:lpstr>
      <vt:lpstr>Congratulations!</vt:lpstr>
      <vt:lpstr>Vote on Proposed Bylaw Changes</vt:lpstr>
      <vt:lpstr>Middle School Events</vt:lpstr>
      <vt:lpstr>PowerPoint Presentation</vt:lpstr>
      <vt:lpstr>Bobcat Bolt/ MS Glow Bolt</vt:lpstr>
      <vt:lpstr>Fundraising Events</vt:lpstr>
      <vt:lpstr>Elementary Events</vt:lpstr>
      <vt:lpstr>Spring Carnival</vt:lpstr>
      <vt:lpstr>Upcoming Elections</vt:lpstr>
      <vt:lpstr>Volunteer Opportunities Thank you to our volunteers!</vt:lpstr>
      <vt:lpstr>Upcoming Events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Chance</dc:creator>
  <cp:lastModifiedBy>Hudson Gassner (PVA Student)</cp:lastModifiedBy>
  <cp:revision>66</cp:revision>
  <cp:lastPrinted>2023-01-18T17:21:11Z</cp:lastPrinted>
  <dcterms:created xsi:type="dcterms:W3CDTF">2021-08-15T12:53:52Z</dcterms:created>
  <dcterms:modified xsi:type="dcterms:W3CDTF">2023-01-19T13:56:25Z</dcterms:modified>
</cp:coreProperties>
</file>