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6" r:id="rId1"/>
  </p:sldMasterIdLst>
  <p:notesMasterIdLst>
    <p:notesMasterId r:id="rId12"/>
  </p:notesMasterIdLst>
  <p:sldIdLst>
    <p:sldId id="256" r:id="rId2"/>
    <p:sldId id="257" r:id="rId3"/>
    <p:sldId id="283" r:id="rId4"/>
    <p:sldId id="278" r:id="rId5"/>
    <p:sldId id="280" r:id="rId6"/>
    <p:sldId id="282" r:id="rId7"/>
    <p:sldId id="276" r:id="rId8"/>
    <p:sldId id="281" r:id="rId9"/>
    <p:sldId id="275"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073"/>
    <p:restoredTop sz="96327"/>
  </p:normalViewPr>
  <p:slideViewPr>
    <p:cSldViewPr snapToGrid="0" snapToObjects="1">
      <p:cViewPr varScale="1">
        <p:scale>
          <a:sx n="82" d="100"/>
          <a:sy n="82" d="100"/>
        </p:scale>
        <p:origin x="16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74846D-0ACC-314E-88C3-8A370A18F249}" type="datetimeFigureOut">
              <a:rPr lang="en-US" smtClean="0"/>
              <a:t>12/15/2022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EB638A-7481-384A-BD60-B96150F7A298}" type="slidenum">
              <a:rPr lang="en-US" smtClean="0"/>
              <a:t>‹#›</a:t>
            </a:fld>
            <a:endParaRPr lang="en-US"/>
          </a:p>
        </p:txBody>
      </p:sp>
    </p:spTree>
    <p:extLst>
      <p:ext uri="{BB962C8B-B14F-4D97-AF65-F5344CB8AC3E}">
        <p14:creationId xmlns:p14="http://schemas.microsoft.com/office/powerpoint/2010/main" val="3936282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40663-7A70-FE47-999F-368C329FB30F}"/>
              </a:ext>
            </a:extLst>
          </p:cNvPr>
          <p:cNvSpPr>
            <a:spLocks noGrp="1"/>
          </p:cNvSpPr>
          <p:nvPr>
            <p:ph type="ctrTitle"/>
          </p:nvPr>
        </p:nvSpPr>
        <p:spPr>
          <a:xfrm>
            <a:off x="1524000" y="1122363"/>
            <a:ext cx="9144000" cy="2387600"/>
          </a:xfrm>
        </p:spPr>
        <p:txBody>
          <a:bodyPr anchor="b">
            <a:normAutofit/>
          </a:bodyPr>
          <a:lstStyle>
            <a:lvl1pPr algn="ctr">
              <a:defRPr sz="540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DB70483-4A48-E74A-B56B-04707FEB2CD7}"/>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F9F9386-7C67-3D40-81E5-A4EB68AEEFFF}"/>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A1C8474-0FFD-E84F-AB17-71CBE9110E39}" type="datetime1">
              <a:rPr lang="en-US" smtClean="0"/>
              <a:t>12/15/2022</a:t>
            </a:fld>
            <a:endParaRPr lang="en-US" dirty="0"/>
          </a:p>
        </p:txBody>
      </p:sp>
      <p:sp>
        <p:nvSpPr>
          <p:cNvPr id="6" name="Slide Number Placeholder 5">
            <a:extLst>
              <a:ext uri="{FF2B5EF4-FFF2-40B4-BE49-F238E27FC236}">
                <a16:creationId xmlns:a16="http://schemas.microsoft.com/office/drawing/2014/main" id="{AD74077A-4894-8A49-B438-ABEBD76193B9}"/>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757676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4D71-EA83-704B-B2FF-E66B8749F9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484757-5B9A-AB4B-AE02-B7126F152C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DFC1D-A750-ED47-A7E9-92D3E3A2B8C1}"/>
              </a:ext>
            </a:extLst>
          </p:cNvPr>
          <p:cNvSpPr>
            <a:spLocks noGrp="1"/>
          </p:cNvSpPr>
          <p:nvPr>
            <p:ph type="dt" sz="half" idx="10"/>
          </p:nvPr>
        </p:nvSpPr>
        <p:spPr/>
        <p:txBody>
          <a:bodyPr/>
          <a:lstStyle/>
          <a:p>
            <a:fld id="{7CF6933E-F96B-514D-8A16-FB7A45C70329}" type="datetime1">
              <a:rPr lang="en-US" smtClean="0"/>
              <a:t>12/15/2022</a:t>
            </a:fld>
            <a:endParaRPr lang="en-US" dirty="0"/>
          </a:p>
        </p:txBody>
      </p:sp>
      <p:sp>
        <p:nvSpPr>
          <p:cNvPr id="5" name="Footer Placeholder 4">
            <a:extLst>
              <a:ext uri="{FF2B5EF4-FFF2-40B4-BE49-F238E27FC236}">
                <a16:creationId xmlns:a16="http://schemas.microsoft.com/office/drawing/2014/main" id="{B309F4B0-67BF-FD4F-B6AF-68E90524B75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974C2A-8111-474F-B601-C66BF933BB5C}"/>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131173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71E732-D319-6340-A49C-E273D7A372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CFA0EC-C2F8-8F48-8659-06EB6DB1A6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02597D-B1AB-EB4E-ACE6-35DE535EDD00}"/>
              </a:ext>
            </a:extLst>
          </p:cNvPr>
          <p:cNvSpPr>
            <a:spLocks noGrp="1"/>
          </p:cNvSpPr>
          <p:nvPr>
            <p:ph type="dt" sz="half" idx="10"/>
          </p:nvPr>
        </p:nvSpPr>
        <p:spPr/>
        <p:txBody>
          <a:bodyPr/>
          <a:lstStyle/>
          <a:p>
            <a:fld id="{16B61824-C36D-B745-B2D3-53222EDA9EDF}" type="datetime1">
              <a:rPr lang="en-US" smtClean="0"/>
              <a:t>12/15/2022</a:t>
            </a:fld>
            <a:endParaRPr lang="en-US" dirty="0"/>
          </a:p>
        </p:txBody>
      </p:sp>
      <p:sp>
        <p:nvSpPr>
          <p:cNvPr id="5" name="Footer Placeholder 4">
            <a:extLst>
              <a:ext uri="{FF2B5EF4-FFF2-40B4-BE49-F238E27FC236}">
                <a16:creationId xmlns:a16="http://schemas.microsoft.com/office/drawing/2014/main" id="{33D9FF6D-DAF5-ED49-AD1C-B6BE77B8CD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A3BE2BC-D757-D546-9914-78A6075A165D}"/>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944274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B8067-E856-E84C-9E2E-AD3F99D5B0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B3F401-8DA4-1445-BD81-7BCA6982BB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9A3756-B122-9F46-A5E2-B4E24EDC2EE7}"/>
              </a:ext>
            </a:extLst>
          </p:cNvPr>
          <p:cNvSpPr>
            <a:spLocks noGrp="1"/>
          </p:cNvSpPr>
          <p:nvPr>
            <p:ph type="dt" sz="half" idx="10"/>
          </p:nvPr>
        </p:nvSpPr>
        <p:spPr/>
        <p:txBody>
          <a:bodyPr/>
          <a:lstStyle/>
          <a:p>
            <a:fld id="{A028DBE7-B259-9543-97CD-BB3B1C53C729}" type="datetime1">
              <a:rPr lang="en-US" smtClean="0"/>
              <a:t>12/15/2022</a:t>
            </a:fld>
            <a:endParaRPr lang="en-US" dirty="0"/>
          </a:p>
        </p:txBody>
      </p:sp>
      <p:sp>
        <p:nvSpPr>
          <p:cNvPr id="5" name="Footer Placeholder 4">
            <a:extLst>
              <a:ext uri="{FF2B5EF4-FFF2-40B4-BE49-F238E27FC236}">
                <a16:creationId xmlns:a16="http://schemas.microsoft.com/office/drawing/2014/main" id="{02A6CA76-AC09-1E46-A97D-0E093E52BE3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053F8D-740D-A949-A684-0EDB0BB4455D}"/>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145979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9FC66-AFCF-AC40-8DB0-03BA7AECB3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4EF1C9-51AB-6F4B-BAD2-04BA55516C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3FE937-177B-6841-840E-EF394C7757E0}"/>
              </a:ext>
            </a:extLst>
          </p:cNvPr>
          <p:cNvSpPr>
            <a:spLocks noGrp="1"/>
          </p:cNvSpPr>
          <p:nvPr>
            <p:ph type="dt" sz="half" idx="10"/>
          </p:nvPr>
        </p:nvSpPr>
        <p:spPr/>
        <p:txBody>
          <a:bodyPr/>
          <a:lstStyle/>
          <a:p>
            <a:fld id="{F302FC1C-1B0A-4242-B335-A7E07FADC1E8}" type="datetime1">
              <a:rPr lang="en-US" smtClean="0"/>
              <a:t>12/15/2022</a:t>
            </a:fld>
            <a:endParaRPr lang="en-US" dirty="0"/>
          </a:p>
        </p:txBody>
      </p:sp>
      <p:sp>
        <p:nvSpPr>
          <p:cNvPr id="5" name="Footer Placeholder 4">
            <a:extLst>
              <a:ext uri="{FF2B5EF4-FFF2-40B4-BE49-F238E27FC236}">
                <a16:creationId xmlns:a16="http://schemas.microsoft.com/office/drawing/2014/main" id="{CAB6206B-D7CB-C84E-9DAF-DC57521164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5DC2C2-860C-5249-A20C-787D12C05CCD}"/>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538240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CECA3-A722-3541-9667-406B34A15B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01A347-E24B-494F-B7E7-9A442E3227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79CA61-D586-8C40-A871-4BFE6239D1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98C305-89C1-FC46-BAE2-5BC1A7BAB0A9}"/>
              </a:ext>
            </a:extLst>
          </p:cNvPr>
          <p:cNvSpPr>
            <a:spLocks noGrp="1"/>
          </p:cNvSpPr>
          <p:nvPr>
            <p:ph type="dt" sz="half" idx="10"/>
          </p:nvPr>
        </p:nvSpPr>
        <p:spPr/>
        <p:txBody>
          <a:bodyPr/>
          <a:lstStyle/>
          <a:p>
            <a:fld id="{EE265997-2A3C-3047-B2E7-D9851D239194}" type="datetime1">
              <a:rPr lang="en-US" smtClean="0"/>
              <a:t>12/15/2022</a:t>
            </a:fld>
            <a:endParaRPr lang="en-US" dirty="0"/>
          </a:p>
        </p:txBody>
      </p:sp>
      <p:sp>
        <p:nvSpPr>
          <p:cNvPr id="6" name="Footer Placeholder 5">
            <a:extLst>
              <a:ext uri="{FF2B5EF4-FFF2-40B4-BE49-F238E27FC236}">
                <a16:creationId xmlns:a16="http://schemas.microsoft.com/office/drawing/2014/main" id="{AD0E67B7-0399-4D49-933E-6786E7DD69B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467B88B-8C5F-3F4A-8130-9CB970F3B4BF}"/>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05028587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C9B63-804B-3B47-BB56-8AE708FD37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D8EBB5-3704-AF49-A964-EF567D7504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447AEA-C44B-1149-B77F-9CD5490704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88594F-B857-1F43-BDD3-3004A1123D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ED77EB-A6B1-2A4D-B706-5FA052D45F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12B832-6D35-AF40-BCBE-2646761FFD2B}"/>
              </a:ext>
            </a:extLst>
          </p:cNvPr>
          <p:cNvSpPr>
            <a:spLocks noGrp="1"/>
          </p:cNvSpPr>
          <p:nvPr>
            <p:ph type="dt" sz="half" idx="10"/>
          </p:nvPr>
        </p:nvSpPr>
        <p:spPr/>
        <p:txBody>
          <a:bodyPr/>
          <a:lstStyle/>
          <a:p>
            <a:fld id="{3EF11E40-72CE-8044-9332-D33F124CA41F}" type="datetime1">
              <a:rPr lang="en-US" smtClean="0"/>
              <a:t>12/15/2022</a:t>
            </a:fld>
            <a:endParaRPr lang="en-US" dirty="0"/>
          </a:p>
        </p:txBody>
      </p:sp>
      <p:sp>
        <p:nvSpPr>
          <p:cNvPr id="8" name="Footer Placeholder 7">
            <a:extLst>
              <a:ext uri="{FF2B5EF4-FFF2-40B4-BE49-F238E27FC236}">
                <a16:creationId xmlns:a16="http://schemas.microsoft.com/office/drawing/2014/main" id="{3C9966AB-1035-4242-B0C2-05DCAC665B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096C248-AE21-F04F-B755-5A30DA3E2E61}"/>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95641142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C7DDC-D878-434C-89C7-26D57DDA52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7171A8-53C0-DD4C-B1A7-80A76642AEA3}"/>
              </a:ext>
            </a:extLst>
          </p:cNvPr>
          <p:cNvSpPr>
            <a:spLocks noGrp="1"/>
          </p:cNvSpPr>
          <p:nvPr>
            <p:ph type="dt" sz="half" idx="10"/>
          </p:nvPr>
        </p:nvSpPr>
        <p:spPr/>
        <p:txBody>
          <a:bodyPr/>
          <a:lstStyle/>
          <a:p>
            <a:fld id="{6F36DB2C-D873-1240-9728-68C9086B73BF}" type="datetime1">
              <a:rPr lang="en-US" smtClean="0"/>
              <a:t>12/15/2022</a:t>
            </a:fld>
            <a:endParaRPr lang="en-US" dirty="0"/>
          </a:p>
        </p:txBody>
      </p:sp>
      <p:sp>
        <p:nvSpPr>
          <p:cNvPr id="4" name="Footer Placeholder 3">
            <a:extLst>
              <a:ext uri="{FF2B5EF4-FFF2-40B4-BE49-F238E27FC236}">
                <a16:creationId xmlns:a16="http://schemas.microsoft.com/office/drawing/2014/main" id="{EFF33C31-A207-0045-A008-3B6B6F292DA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F3BE366-FAED-2A4A-A353-E4E0474ECD73}"/>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79901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660ACD-24F6-604F-891F-2C51959824D3}"/>
              </a:ext>
            </a:extLst>
          </p:cNvPr>
          <p:cNvSpPr>
            <a:spLocks noGrp="1"/>
          </p:cNvSpPr>
          <p:nvPr>
            <p:ph type="dt" sz="half" idx="10"/>
          </p:nvPr>
        </p:nvSpPr>
        <p:spPr/>
        <p:txBody>
          <a:bodyPr/>
          <a:lstStyle/>
          <a:p>
            <a:fld id="{70112390-C132-BF4B-8B7A-DA8DB450BF5B}" type="datetime1">
              <a:rPr lang="en-US" smtClean="0"/>
              <a:t>12/15/2022</a:t>
            </a:fld>
            <a:endParaRPr lang="en-US" dirty="0"/>
          </a:p>
        </p:txBody>
      </p:sp>
      <p:sp>
        <p:nvSpPr>
          <p:cNvPr id="3" name="Footer Placeholder 2">
            <a:extLst>
              <a:ext uri="{FF2B5EF4-FFF2-40B4-BE49-F238E27FC236}">
                <a16:creationId xmlns:a16="http://schemas.microsoft.com/office/drawing/2014/main" id="{855B8673-F1B9-B041-A86B-3814651A7D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591DFEC-1A44-7E4A-A642-87EDB26B7E75}"/>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098762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EC387-7610-A041-8B27-6F3AC84F60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AFA633-62AA-9C4F-8BD9-871B0ECE5C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0858BB-A1E9-F140-9BB3-65D8039A68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30B4CA-E192-BA4D-96E9-EC78D13A5F9D}"/>
              </a:ext>
            </a:extLst>
          </p:cNvPr>
          <p:cNvSpPr>
            <a:spLocks noGrp="1"/>
          </p:cNvSpPr>
          <p:nvPr>
            <p:ph type="dt" sz="half" idx="10"/>
          </p:nvPr>
        </p:nvSpPr>
        <p:spPr/>
        <p:txBody>
          <a:bodyPr/>
          <a:lstStyle/>
          <a:p>
            <a:fld id="{61999C51-6143-FD48-B4AD-FAE3B4E98B30}" type="datetime1">
              <a:rPr lang="en-US" smtClean="0"/>
              <a:t>12/15/2022</a:t>
            </a:fld>
            <a:endParaRPr lang="en-US" dirty="0"/>
          </a:p>
        </p:txBody>
      </p:sp>
      <p:sp>
        <p:nvSpPr>
          <p:cNvPr id="6" name="Footer Placeholder 5">
            <a:extLst>
              <a:ext uri="{FF2B5EF4-FFF2-40B4-BE49-F238E27FC236}">
                <a16:creationId xmlns:a16="http://schemas.microsoft.com/office/drawing/2014/main" id="{A02E1127-AB5E-BC4B-B4E1-71FD888E17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F70FF7F-FA37-544B-9751-D56ED02A2E00}"/>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6038812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4EA0B-4482-924C-86D3-38AAD3AA45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20283B-B317-9346-A0FE-580F32FAA2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24A7F4-D323-6543-951D-E48D32E69A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02E8E9-C618-8D43-A916-03B4E1322E37}"/>
              </a:ext>
            </a:extLst>
          </p:cNvPr>
          <p:cNvSpPr>
            <a:spLocks noGrp="1"/>
          </p:cNvSpPr>
          <p:nvPr>
            <p:ph type="dt" sz="half" idx="10"/>
          </p:nvPr>
        </p:nvSpPr>
        <p:spPr/>
        <p:txBody>
          <a:bodyPr/>
          <a:lstStyle/>
          <a:p>
            <a:fld id="{4A45CDC3-0E29-244B-92C0-FA262193A828}" type="datetime1">
              <a:rPr lang="en-US" smtClean="0"/>
              <a:t>12/15/2022</a:t>
            </a:fld>
            <a:endParaRPr lang="en-US" dirty="0"/>
          </a:p>
        </p:txBody>
      </p:sp>
      <p:sp>
        <p:nvSpPr>
          <p:cNvPr id="6" name="Footer Placeholder 5">
            <a:extLst>
              <a:ext uri="{FF2B5EF4-FFF2-40B4-BE49-F238E27FC236}">
                <a16:creationId xmlns:a16="http://schemas.microsoft.com/office/drawing/2014/main" id="{7B4CF51C-5AA3-8E42-9F1A-2D424433191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9325FDE-311F-3645-A866-A809D57A7A12}"/>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695572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C2E34B-80BB-7542-9B37-50E2B71215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6812BA-A67E-1D47-8DAF-B3DA8FCBA8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86A8B4-3C77-B04D-BD35-E7BB4F16D7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latin typeface="Arial" panose="020B0604020202020204" pitchFamily="34" charset="0"/>
                <a:cs typeface="Arial" panose="020B0604020202020204" pitchFamily="34" charset="0"/>
              </a:defRPr>
            </a:lvl1pPr>
          </a:lstStyle>
          <a:p>
            <a:fld id="{910FD785-E2E1-3C40-9D45-2A5BD82D137E}" type="datetime1">
              <a:rPr lang="en-US" smtClean="0"/>
              <a:t>12/15/2022</a:t>
            </a:fld>
            <a:endParaRPr lang="en-US" dirty="0"/>
          </a:p>
        </p:txBody>
      </p:sp>
      <p:sp>
        <p:nvSpPr>
          <p:cNvPr id="5" name="Footer Placeholder 4">
            <a:extLst>
              <a:ext uri="{FF2B5EF4-FFF2-40B4-BE49-F238E27FC236}">
                <a16:creationId xmlns:a16="http://schemas.microsoft.com/office/drawing/2014/main" id="{FFBF7A82-C235-F743-8A86-FEAD149FB7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497502A1-2D72-474F-8B39-4114455F3E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8A7A6979-0714-4377-B894-6BE4C2D6E202}" type="slidenum">
              <a:rPr lang="en-US" smtClean="0"/>
              <a:pPr/>
              <a:t>‹#›</a:t>
            </a:fld>
            <a:endParaRPr lang="en-US" dirty="0"/>
          </a:p>
        </p:txBody>
      </p:sp>
      <p:pic>
        <p:nvPicPr>
          <p:cNvPr id="7" name="Picture 6" descr="Logo&#10;&#10;Description automatically generated">
            <a:extLst>
              <a:ext uri="{FF2B5EF4-FFF2-40B4-BE49-F238E27FC236}">
                <a16:creationId xmlns:a16="http://schemas.microsoft.com/office/drawing/2014/main" id="{244A9144-0437-0A41-A591-048C734746AB}"/>
              </a:ext>
            </a:extLst>
          </p:cNvPr>
          <p:cNvPicPr>
            <a:picLocks noChangeAspect="1"/>
          </p:cNvPicPr>
          <p:nvPr userDrawn="1"/>
        </p:nvPicPr>
        <p:blipFill>
          <a:blip r:embed="rId13"/>
          <a:stretch>
            <a:fillRect/>
          </a:stretch>
        </p:blipFill>
        <p:spPr>
          <a:xfrm>
            <a:off x="5714573" y="5980853"/>
            <a:ext cx="921004" cy="877147"/>
          </a:xfrm>
          <a:prstGeom prst="rect">
            <a:avLst/>
          </a:prstGeom>
        </p:spPr>
      </p:pic>
    </p:spTree>
    <p:extLst>
      <p:ext uri="{BB962C8B-B14F-4D97-AF65-F5344CB8AC3E}">
        <p14:creationId xmlns:p14="http://schemas.microsoft.com/office/powerpoint/2010/main" val="265378829"/>
      </p:ext>
    </p:extLst>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hf hdr="0" ftr="0" dt="0"/>
  <p:txStyles>
    <p:titleStyle>
      <a:lvl1pPr algn="l"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vpelementary@pvapto.or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490C7-37BE-B34C-9DBC-BE7163268E16}"/>
              </a:ext>
            </a:extLst>
          </p:cNvPr>
          <p:cNvSpPr>
            <a:spLocks noGrp="1"/>
          </p:cNvSpPr>
          <p:nvPr>
            <p:ph type="ctrTitle"/>
          </p:nvPr>
        </p:nvSpPr>
        <p:spPr/>
        <p:txBody>
          <a:bodyPr/>
          <a:lstStyle/>
          <a:p>
            <a:r>
              <a:rPr lang="en-US" dirty="0"/>
              <a:t>General PTO Meeting</a:t>
            </a:r>
          </a:p>
        </p:txBody>
      </p:sp>
      <p:sp>
        <p:nvSpPr>
          <p:cNvPr id="3" name="Subtitle 2">
            <a:extLst>
              <a:ext uri="{FF2B5EF4-FFF2-40B4-BE49-F238E27FC236}">
                <a16:creationId xmlns:a16="http://schemas.microsoft.com/office/drawing/2014/main" id="{419146F1-A658-A04E-9FF5-DD117A0F55E6}"/>
              </a:ext>
            </a:extLst>
          </p:cNvPr>
          <p:cNvSpPr>
            <a:spLocks noGrp="1"/>
          </p:cNvSpPr>
          <p:nvPr>
            <p:ph type="subTitle" idx="1"/>
          </p:nvPr>
        </p:nvSpPr>
        <p:spPr/>
        <p:txBody>
          <a:bodyPr/>
          <a:lstStyle/>
          <a:p>
            <a:r>
              <a:rPr lang="en-US" dirty="0"/>
              <a:t>Thursday, December 14th </a:t>
            </a:r>
          </a:p>
        </p:txBody>
      </p:sp>
      <p:sp>
        <p:nvSpPr>
          <p:cNvPr id="4" name="Slide Number Placeholder 3">
            <a:extLst>
              <a:ext uri="{FF2B5EF4-FFF2-40B4-BE49-F238E27FC236}">
                <a16:creationId xmlns:a16="http://schemas.microsoft.com/office/drawing/2014/main" id="{B61A6F2E-E8E1-2847-B686-40B7F0308F9D}"/>
              </a:ext>
            </a:extLst>
          </p:cNvPr>
          <p:cNvSpPr>
            <a:spLocks noGrp="1"/>
          </p:cNvSpPr>
          <p:nvPr>
            <p:ph type="sldNum" sz="quarter" idx="12"/>
          </p:nvPr>
        </p:nvSpPr>
        <p:spPr/>
        <p:txBody>
          <a:bodyPr/>
          <a:lstStyle/>
          <a:p>
            <a:fld id="{8A7A6979-0714-4377-B894-6BE4C2D6E202}" type="slidenum">
              <a:rPr lang="en-US" smtClean="0"/>
              <a:pPr/>
              <a:t>1</a:t>
            </a:fld>
            <a:endParaRPr lang="en-US" dirty="0"/>
          </a:p>
        </p:txBody>
      </p:sp>
    </p:spTree>
    <p:extLst>
      <p:ext uri="{BB962C8B-B14F-4D97-AF65-F5344CB8AC3E}">
        <p14:creationId xmlns:p14="http://schemas.microsoft.com/office/powerpoint/2010/main" val="160986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0F1AB-B1AF-044F-9911-C05F92F68DC3}"/>
              </a:ext>
            </a:extLst>
          </p:cNvPr>
          <p:cNvSpPr>
            <a:spLocks noGrp="1"/>
          </p:cNvSpPr>
          <p:nvPr>
            <p:ph type="title"/>
          </p:nvPr>
        </p:nvSpPr>
        <p:spPr>
          <a:xfrm>
            <a:off x="231709" y="14553"/>
            <a:ext cx="10515600" cy="1325563"/>
          </a:xfrm>
        </p:spPr>
        <p:txBody>
          <a:bodyPr/>
          <a:lstStyle/>
          <a:p>
            <a:r>
              <a:rPr lang="en-US" dirty="0"/>
              <a:t>Upcoming Events</a:t>
            </a:r>
            <a:endParaRPr lang="en-US" sz="2800" dirty="0"/>
          </a:p>
        </p:txBody>
      </p:sp>
      <p:sp>
        <p:nvSpPr>
          <p:cNvPr id="4" name="Slide Number Placeholder 3">
            <a:extLst>
              <a:ext uri="{FF2B5EF4-FFF2-40B4-BE49-F238E27FC236}">
                <a16:creationId xmlns:a16="http://schemas.microsoft.com/office/drawing/2014/main" id="{F6AFCA9F-F045-9842-8E90-8512AD931CCB}"/>
              </a:ext>
            </a:extLst>
          </p:cNvPr>
          <p:cNvSpPr>
            <a:spLocks noGrp="1"/>
          </p:cNvSpPr>
          <p:nvPr>
            <p:ph type="sldNum" sz="quarter" idx="12"/>
          </p:nvPr>
        </p:nvSpPr>
        <p:spPr/>
        <p:txBody>
          <a:bodyPr/>
          <a:lstStyle/>
          <a:p>
            <a:fld id="{8A7A6979-0714-4377-B894-6BE4C2D6E202}" type="slidenum">
              <a:rPr lang="en-US" smtClean="0"/>
              <a:pPr/>
              <a:t>10</a:t>
            </a:fld>
            <a:endParaRPr lang="en-US" dirty="0"/>
          </a:p>
        </p:txBody>
      </p:sp>
      <p:sp>
        <p:nvSpPr>
          <p:cNvPr id="9" name="TextBox 8">
            <a:extLst>
              <a:ext uri="{FF2B5EF4-FFF2-40B4-BE49-F238E27FC236}">
                <a16:creationId xmlns:a16="http://schemas.microsoft.com/office/drawing/2014/main" id="{CE65BE4E-D180-F077-583A-7535B253C1BA}"/>
              </a:ext>
            </a:extLst>
          </p:cNvPr>
          <p:cNvSpPr txBox="1"/>
          <p:nvPr/>
        </p:nvSpPr>
        <p:spPr>
          <a:xfrm>
            <a:off x="231709" y="1624322"/>
            <a:ext cx="7946571" cy="5488682"/>
          </a:xfrm>
          <a:prstGeom prst="rect">
            <a:avLst/>
          </a:prstGeom>
          <a:noFill/>
        </p:spPr>
        <p:txBody>
          <a:bodyPr wrap="square" rtlCol="0">
            <a:spAutoFit/>
          </a:bodyPr>
          <a:lstStyle/>
          <a:p>
            <a:pPr marL="457200" indent="-457200">
              <a:buFont typeface="Arial" panose="020B0604020202020204" pitchFamily="34" charset="0"/>
              <a:buChar char="•"/>
            </a:pPr>
            <a:r>
              <a:rPr lang="en-US" sz="2800" baseline="30000" dirty="0">
                <a:solidFill>
                  <a:schemeClr val="bg1"/>
                </a:solidFill>
                <a:latin typeface="Arial" panose="020B0604020202020204" pitchFamily="34" charset="0"/>
              </a:rPr>
              <a:t>Teacher Luncheon Dec. 16th</a:t>
            </a:r>
          </a:p>
          <a:p>
            <a:pPr marL="457200" indent="-457200">
              <a:buFont typeface="Arial" panose="020B0604020202020204" pitchFamily="34" charset="0"/>
              <a:buChar char="•"/>
            </a:pPr>
            <a:endParaRPr lang="en-US" sz="2800" baseline="30000" dirty="0">
              <a:solidFill>
                <a:schemeClr val="bg1"/>
              </a:solidFill>
              <a:latin typeface="Arial" panose="020B0604020202020204" pitchFamily="34" charset="0"/>
            </a:endParaRPr>
          </a:p>
          <a:p>
            <a:pPr marL="457200" indent="-457200">
              <a:buFont typeface="Arial" panose="020B0604020202020204" pitchFamily="34" charset="0"/>
              <a:buChar char="•"/>
            </a:pPr>
            <a:r>
              <a:rPr lang="en-US" sz="2800" baseline="30000" dirty="0">
                <a:solidFill>
                  <a:schemeClr val="bg1"/>
                </a:solidFill>
                <a:latin typeface="Arial" panose="020B0604020202020204" pitchFamily="34" charset="0"/>
              </a:rPr>
              <a:t>Apparel Pickup Monday Dec. 19th 9:30am-12:30pm</a:t>
            </a:r>
          </a:p>
          <a:p>
            <a:pPr marL="800100" lvl="1" indent="-342900">
              <a:buFont typeface="Arial" panose="020B0604020202020204" pitchFamily="34" charset="0"/>
              <a:buChar char="•"/>
            </a:pPr>
            <a:r>
              <a:rPr lang="en-US" sz="2000" baseline="30000" dirty="0">
                <a:solidFill>
                  <a:schemeClr val="bg1"/>
                </a:solidFill>
                <a:latin typeface="Arial" panose="020B0604020202020204" pitchFamily="34" charset="0"/>
              </a:rPr>
              <a:t>Pickup at Bus Loop</a:t>
            </a:r>
          </a:p>
          <a:p>
            <a:pPr lvl="1"/>
            <a:endParaRPr lang="en-US" sz="2000" baseline="30000" dirty="0">
              <a:solidFill>
                <a:schemeClr val="bg1"/>
              </a:solidFill>
              <a:latin typeface="Arial" panose="020B0604020202020204" pitchFamily="34" charset="0"/>
            </a:endParaRPr>
          </a:p>
          <a:p>
            <a:pPr marL="457200" indent="-457200">
              <a:buFont typeface="Arial" panose="020B0604020202020204" pitchFamily="34" charset="0"/>
              <a:buChar char="•"/>
            </a:pPr>
            <a:r>
              <a:rPr lang="en-US" sz="2800" b="0" i="0" baseline="30000" dirty="0">
                <a:solidFill>
                  <a:schemeClr val="bg1"/>
                </a:solidFill>
                <a:effectLst/>
                <a:latin typeface="Arial" panose="020B0604020202020204" pitchFamily="34" charset="0"/>
              </a:rPr>
              <a:t>Bobcat Bolt- Feb. 7th</a:t>
            </a:r>
          </a:p>
          <a:p>
            <a:pPr marL="457200" indent="-457200">
              <a:buFont typeface="Arial" panose="020B0604020202020204" pitchFamily="34" charset="0"/>
              <a:buChar char="•"/>
            </a:pPr>
            <a:endParaRPr lang="en-US" sz="2800" b="0" i="0" baseline="30000" dirty="0">
              <a:solidFill>
                <a:schemeClr val="bg1"/>
              </a:solidFill>
              <a:effectLst/>
              <a:latin typeface="Arial" panose="020B0604020202020204" pitchFamily="34" charset="0"/>
            </a:endParaRPr>
          </a:p>
          <a:p>
            <a:pPr marL="457200" indent="-457200">
              <a:buFont typeface="Arial" panose="020B0604020202020204" pitchFamily="34" charset="0"/>
              <a:buChar char="•"/>
            </a:pPr>
            <a:r>
              <a:rPr lang="en-US" sz="2800" baseline="30000" dirty="0">
                <a:solidFill>
                  <a:schemeClr val="bg1"/>
                </a:solidFill>
                <a:latin typeface="Arial" panose="020B0604020202020204" pitchFamily="34" charset="0"/>
              </a:rPr>
              <a:t>Middle School Glow Run- Feb. 10th</a:t>
            </a:r>
          </a:p>
          <a:p>
            <a:pPr marL="457200" indent="-457200">
              <a:buFont typeface="Arial" panose="020B0604020202020204" pitchFamily="34" charset="0"/>
              <a:buChar char="•"/>
            </a:pPr>
            <a:endParaRPr lang="en-US" sz="2800" baseline="30000" dirty="0">
              <a:solidFill>
                <a:schemeClr val="bg1"/>
              </a:solidFill>
              <a:latin typeface="Arial" panose="020B0604020202020204" pitchFamily="34" charset="0"/>
            </a:endParaRPr>
          </a:p>
          <a:p>
            <a:pPr marL="457200" indent="-457200">
              <a:buFont typeface="Arial" panose="020B0604020202020204" pitchFamily="34" charset="0"/>
              <a:buChar char="•"/>
            </a:pPr>
            <a:r>
              <a:rPr lang="en-US" sz="2800" b="0" i="0" baseline="30000" dirty="0">
                <a:solidFill>
                  <a:schemeClr val="bg1"/>
                </a:solidFill>
                <a:effectLst/>
                <a:latin typeface="Arial" panose="020B0604020202020204" pitchFamily="34" charset="0"/>
              </a:rPr>
              <a:t>Book</a:t>
            </a:r>
            <a:r>
              <a:rPr lang="en-US" sz="2800" baseline="30000" dirty="0">
                <a:solidFill>
                  <a:schemeClr val="bg1"/>
                </a:solidFill>
                <a:latin typeface="Arial" panose="020B0604020202020204" pitchFamily="34" charset="0"/>
              </a:rPr>
              <a:t>fair- Feb. 15th-20th</a:t>
            </a:r>
          </a:p>
          <a:p>
            <a:pPr marL="457200" indent="-457200">
              <a:buFont typeface="Arial" panose="020B0604020202020204" pitchFamily="34" charset="0"/>
              <a:buChar char="•"/>
            </a:pPr>
            <a:endParaRPr lang="en-US" sz="2800" baseline="30000" dirty="0">
              <a:solidFill>
                <a:schemeClr val="bg1"/>
              </a:solidFill>
              <a:latin typeface="Arial" panose="020B0604020202020204" pitchFamily="34" charset="0"/>
            </a:endParaRPr>
          </a:p>
          <a:p>
            <a:pPr marL="457200" indent="-457200">
              <a:buFont typeface="Arial" panose="020B0604020202020204" pitchFamily="34" charset="0"/>
              <a:buChar char="•"/>
            </a:pPr>
            <a:r>
              <a:rPr lang="en-US" sz="2800" b="0" i="0" baseline="30000" dirty="0">
                <a:solidFill>
                  <a:schemeClr val="bg1"/>
                </a:solidFill>
                <a:effectLst/>
                <a:latin typeface="Arial" panose="020B0604020202020204" pitchFamily="34" charset="0"/>
              </a:rPr>
              <a:t>Spring Carnival-  April 23rd</a:t>
            </a:r>
          </a:p>
          <a:p>
            <a:pPr marL="457200" indent="-457200">
              <a:buFont typeface="Arial" panose="020B0604020202020204" pitchFamily="34" charset="0"/>
              <a:buChar char="•"/>
            </a:pPr>
            <a:endParaRPr lang="en-US" sz="2800" b="0" i="0" baseline="30000" dirty="0">
              <a:solidFill>
                <a:schemeClr val="bg1"/>
              </a:solidFill>
              <a:effectLst/>
              <a:latin typeface="Arial" panose="020B0604020202020204" pitchFamily="34" charset="0"/>
            </a:endParaRPr>
          </a:p>
          <a:p>
            <a:pPr marL="457200" indent="-457200">
              <a:buFont typeface="Arial" panose="020B0604020202020204" pitchFamily="34" charset="0"/>
              <a:buChar char="•"/>
            </a:pPr>
            <a:r>
              <a:rPr lang="en-US" sz="2800" baseline="30000" dirty="0">
                <a:solidFill>
                  <a:schemeClr val="bg1"/>
                </a:solidFill>
                <a:latin typeface="Arial" panose="020B0604020202020204" pitchFamily="34" charset="0"/>
              </a:rPr>
              <a:t>Next General PTO meeting- Jan. 19th @ 9am</a:t>
            </a:r>
          </a:p>
          <a:p>
            <a:pPr marL="914400" lvl="1" indent="-457200">
              <a:buFont typeface="Arial" panose="020B0604020202020204" pitchFamily="34" charset="0"/>
              <a:buChar char="•"/>
            </a:pPr>
            <a:r>
              <a:rPr lang="en-US" sz="2000" b="0" i="0" baseline="30000" dirty="0">
                <a:solidFill>
                  <a:schemeClr val="bg1"/>
                </a:solidFill>
                <a:effectLst/>
                <a:latin typeface="Arial" panose="020B0604020202020204" pitchFamily="34" charset="0"/>
              </a:rPr>
              <a:t>PVA multipurpose room</a:t>
            </a:r>
            <a:endParaRPr lang="en-US" sz="2000" b="0" i="0" dirty="0">
              <a:solidFill>
                <a:schemeClr val="bg1"/>
              </a:solidFill>
              <a:effectLst/>
              <a:latin typeface="Arial" panose="020B0604020202020204" pitchFamily="34" charset="0"/>
            </a:endParaRPr>
          </a:p>
          <a:p>
            <a:endParaRPr lang="en-US" dirty="0">
              <a:solidFill>
                <a:schemeClr val="bg1"/>
              </a:solidFill>
              <a:latin typeface="Arial" panose="020B0604020202020204" pitchFamily="34" charset="0"/>
            </a:endParaRPr>
          </a:p>
          <a:p>
            <a:endParaRPr lang="en-US" sz="2800" dirty="0">
              <a:solidFill>
                <a:schemeClr val="bg1"/>
              </a:solidFill>
            </a:endParaRPr>
          </a:p>
          <a:p>
            <a:endParaRPr lang="en-US" dirty="0">
              <a:solidFill>
                <a:schemeClr val="bg1"/>
              </a:solidFill>
            </a:endParaRPr>
          </a:p>
          <a:p>
            <a:endParaRPr lang="en-US" sz="2400" baseline="30000" dirty="0">
              <a:solidFill>
                <a:schemeClr val="bg1"/>
              </a:solidFill>
            </a:endParaRPr>
          </a:p>
        </p:txBody>
      </p:sp>
    </p:spTree>
    <p:extLst>
      <p:ext uri="{BB962C8B-B14F-4D97-AF65-F5344CB8AC3E}">
        <p14:creationId xmlns:p14="http://schemas.microsoft.com/office/powerpoint/2010/main" val="1071085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44374-E930-A24B-99B9-D116B0F20E22}"/>
              </a:ext>
            </a:extLst>
          </p:cNvPr>
          <p:cNvSpPr>
            <a:spLocks noGrp="1"/>
          </p:cNvSpPr>
          <p:nvPr>
            <p:ph type="title"/>
          </p:nvPr>
        </p:nvSpPr>
        <p:spPr>
          <a:xfrm>
            <a:off x="343677" y="192523"/>
            <a:ext cx="10515600" cy="1325563"/>
          </a:xfrm>
        </p:spPr>
        <p:txBody>
          <a:bodyPr/>
          <a:lstStyle/>
          <a:p>
            <a:r>
              <a:rPr lang="en-US" dirty="0"/>
              <a:t>Agenda	</a:t>
            </a:r>
          </a:p>
        </p:txBody>
      </p:sp>
      <p:sp>
        <p:nvSpPr>
          <p:cNvPr id="3" name="Content Placeholder 2">
            <a:extLst>
              <a:ext uri="{FF2B5EF4-FFF2-40B4-BE49-F238E27FC236}">
                <a16:creationId xmlns:a16="http://schemas.microsoft.com/office/drawing/2014/main" id="{2EB34BF7-F415-BB4E-952A-0AB77B1D394A}"/>
              </a:ext>
            </a:extLst>
          </p:cNvPr>
          <p:cNvSpPr>
            <a:spLocks noGrp="1"/>
          </p:cNvSpPr>
          <p:nvPr>
            <p:ph idx="1"/>
          </p:nvPr>
        </p:nvSpPr>
        <p:spPr>
          <a:xfrm>
            <a:off x="213049" y="1232901"/>
            <a:ext cx="10515600" cy="4893276"/>
          </a:xfrm>
        </p:spPr>
        <p:txBody>
          <a:bodyPr>
            <a:normAutofit fontScale="85000" lnSpcReduction="20000"/>
          </a:bodyPr>
          <a:lstStyle/>
          <a:p>
            <a:pPr marL="342900" marR="0" lvl="0" indent="-342900">
              <a:lnSpc>
                <a:spcPct val="160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Call to Order (Beth)</a:t>
            </a:r>
          </a:p>
          <a:p>
            <a:pPr marL="342900" marR="0" lvl="0" indent="-342900">
              <a:lnSpc>
                <a:spcPct val="160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Establish if quorum is present (Beth)</a:t>
            </a:r>
          </a:p>
          <a:p>
            <a:pPr marL="342900" marR="0" lvl="0" indent="-342900">
              <a:lnSpc>
                <a:spcPct val="160000"/>
              </a:lnSpc>
              <a:spcBef>
                <a:spcPts val="0"/>
              </a:spcBef>
              <a:spcAft>
                <a:spcPts val="800"/>
              </a:spcAft>
              <a:buFont typeface="Symbol" panose="05050102010706020507" pitchFamily="18" charset="2"/>
              <a:buChar char=""/>
            </a:pPr>
            <a:r>
              <a:rPr lang="en-US" sz="1400" dirty="0">
                <a:latin typeface="Calibri" panose="020F0502020204030204" pitchFamily="34" charset="0"/>
                <a:ea typeface="Calibri" panose="020F0502020204030204" pitchFamily="34" charset="0"/>
                <a:cs typeface="Times New Roman" panose="02020603050405020304" pitchFamily="18" charset="0"/>
              </a:rPr>
              <a:t>October/November</a:t>
            </a:r>
            <a:r>
              <a:rPr lang="en-US" sz="1400" dirty="0">
                <a:effectLst/>
                <a:latin typeface="Calibri" panose="020F0502020204030204" pitchFamily="34" charset="0"/>
                <a:ea typeface="Calibri" panose="020F0502020204030204" pitchFamily="34" charset="0"/>
                <a:cs typeface="Times New Roman" panose="02020603050405020304" pitchFamily="18" charset="0"/>
              </a:rPr>
              <a:t> meeting minute approval (Beth)</a:t>
            </a:r>
          </a:p>
          <a:p>
            <a:pPr marL="342900" marR="0" lvl="0" indent="-342900">
              <a:lnSpc>
                <a:spcPct val="160000"/>
              </a:lnSpc>
              <a:spcBef>
                <a:spcPts val="0"/>
              </a:spcBef>
              <a:spcAft>
                <a:spcPts val="80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Mrs. Buckner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60000"/>
              </a:lnSpc>
              <a:spcBef>
                <a:spcPts val="0"/>
              </a:spcBef>
              <a:spcAft>
                <a:spcPts val="800"/>
              </a:spcAft>
              <a:buFont typeface="Symbol" panose="05050102010706020507" pitchFamily="18" charset="2"/>
              <a:buChar char=""/>
            </a:pPr>
            <a:r>
              <a:rPr lang="en-US" sz="1400" dirty="0">
                <a:latin typeface="Calibri" panose="020F0502020204030204" pitchFamily="34" charset="0"/>
                <a:ea typeface="Calibri" panose="020F0502020204030204" pitchFamily="34" charset="0"/>
                <a:cs typeface="Times New Roman" panose="02020603050405020304" pitchFamily="18" charset="0"/>
              </a:rPr>
              <a:t>Proposed Bylaws Change(Beth)</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60000"/>
              </a:lnSpc>
              <a:spcBef>
                <a:spcPts val="0"/>
              </a:spcBef>
              <a:spcAft>
                <a:spcPts val="800"/>
              </a:spcAft>
              <a:buFont typeface="Symbol" panose="05050102010706020507" pitchFamily="18" charset="2"/>
              <a:buChar char=""/>
            </a:pPr>
            <a:r>
              <a:rPr lang="en-US" sz="1400" dirty="0">
                <a:latin typeface="Calibri" panose="020F0502020204030204" pitchFamily="34" charset="0"/>
                <a:ea typeface="Calibri" panose="020F0502020204030204" pitchFamily="34" charset="0"/>
                <a:cs typeface="Times New Roman" panose="02020603050405020304" pitchFamily="18" charset="0"/>
              </a:rPr>
              <a:t>Fundraising Efforts (Aimee)</a:t>
            </a:r>
          </a:p>
          <a:p>
            <a:pPr marL="800100" lvl="1" indent="-342900">
              <a:lnSpc>
                <a:spcPct val="160000"/>
              </a:lnSpc>
              <a:spcBef>
                <a:spcPts val="0"/>
              </a:spcBef>
              <a:spcAft>
                <a:spcPts val="800"/>
              </a:spcAft>
              <a:buFont typeface="Symbol" panose="05050102010706020507" pitchFamily="18" charset="2"/>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TPC chip in Charity</a:t>
            </a:r>
          </a:p>
          <a:p>
            <a:pPr marL="800100" lvl="1" indent="-342900">
              <a:lnSpc>
                <a:spcPct val="160000"/>
              </a:lnSpc>
              <a:spcBef>
                <a:spcPts val="0"/>
              </a:spcBef>
              <a:spcAft>
                <a:spcPts val="800"/>
              </a:spcAft>
              <a:buFont typeface="Symbol" panose="05050102010706020507" pitchFamily="18" charset="2"/>
              <a:buChar char=""/>
            </a:pPr>
            <a:r>
              <a:rPr lang="en-US" sz="1000" dirty="0">
                <a:latin typeface="Calibri" panose="020F0502020204030204" pitchFamily="34" charset="0"/>
                <a:ea typeface="Calibri" panose="020F0502020204030204" pitchFamily="34" charset="0"/>
                <a:cs typeface="Times New Roman" panose="02020603050405020304" pitchFamily="18" charset="0"/>
              </a:rPr>
              <a:t>Candy Cane shop</a:t>
            </a:r>
          </a:p>
          <a:p>
            <a:pPr marL="800100" lvl="1" indent="-342900">
              <a:lnSpc>
                <a:spcPct val="160000"/>
              </a:lnSpc>
              <a:spcBef>
                <a:spcPts val="0"/>
              </a:spcBef>
              <a:spcAft>
                <a:spcPts val="800"/>
              </a:spcAft>
              <a:buFont typeface="Symbol" panose="05050102010706020507" pitchFamily="18" charset="2"/>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Apparel Shop</a:t>
            </a:r>
          </a:p>
          <a:p>
            <a:pPr marL="342900" indent="-342900">
              <a:lnSpc>
                <a:spcPct val="160000"/>
              </a:lnSpc>
              <a:spcBef>
                <a:spcPts val="0"/>
              </a:spcBef>
              <a:spcAft>
                <a:spcPts val="800"/>
              </a:spcAft>
              <a:buFont typeface="Symbol" panose="05050102010706020507" pitchFamily="18" charset="2"/>
              <a:buChar char=""/>
            </a:pPr>
            <a:r>
              <a:rPr lang="en-US" sz="1400" dirty="0">
                <a:latin typeface="Calibri" panose="020F0502020204030204" pitchFamily="34" charset="0"/>
                <a:ea typeface="Calibri" panose="020F0502020204030204" pitchFamily="34" charset="0"/>
                <a:cs typeface="Times New Roman" panose="02020603050405020304" pitchFamily="18" charset="0"/>
              </a:rPr>
              <a:t>Middle School Glow Bolt (Beth)</a:t>
            </a:r>
          </a:p>
          <a:p>
            <a:pPr marL="342900" indent="-342900">
              <a:lnSpc>
                <a:spcPct val="160000"/>
              </a:lnSpc>
              <a:spcBef>
                <a:spcPts val="0"/>
              </a:spcBef>
              <a:spcAft>
                <a:spcPts val="800"/>
              </a:spcAft>
              <a:buFont typeface="Symbol" panose="05050102010706020507" pitchFamily="18" charset="2"/>
              <a:buChar char=""/>
            </a:pPr>
            <a:r>
              <a:rPr lang="en-US" sz="1400" dirty="0">
                <a:latin typeface="Calibri" panose="020F0502020204030204" pitchFamily="34" charset="0"/>
                <a:ea typeface="Calibri" panose="020F0502020204030204" pitchFamily="34" charset="0"/>
                <a:cs typeface="Times New Roman" panose="02020603050405020304" pitchFamily="18" charset="0"/>
              </a:rPr>
              <a:t>Elementary Events (Anne)</a:t>
            </a:r>
          </a:p>
          <a:p>
            <a:pPr marL="800100" lvl="1" indent="-342900">
              <a:lnSpc>
                <a:spcPct val="160000"/>
              </a:lnSpc>
              <a:spcBef>
                <a:spcPts val="0"/>
              </a:spcBef>
              <a:spcAft>
                <a:spcPts val="800"/>
              </a:spcAft>
              <a:buFont typeface="Symbol" panose="05050102010706020507" pitchFamily="18" charset="2"/>
              <a:buChar char=""/>
            </a:pPr>
            <a:r>
              <a:rPr lang="en-US" sz="1000" dirty="0">
                <a:latin typeface="Calibri" panose="020F0502020204030204" pitchFamily="34" charset="0"/>
                <a:ea typeface="Calibri" panose="020F0502020204030204" pitchFamily="34" charset="0"/>
                <a:cs typeface="Times New Roman" panose="02020603050405020304" pitchFamily="18" charset="0"/>
              </a:rPr>
              <a:t>Bobcat Bolt</a:t>
            </a:r>
          </a:p>
          <a:p>
            <a:pPr marL="800100" lvl="1" indent="-342900">
              <a:lnSpc>
                <a:spcPct val="160000"/>
              </a:lnSpc>
              <a:spcBef>
                <a:spcPts val="0"/>
              </a:spcBef>
              <a:spcAft>
                <a:spcPts val="800"/>
              </a:spcAft>
              <a:buFont typeface="Symbol" panose="05050102010706020507" pitchFamily="18" charset="2"/>
              <a:buChar char=""/>
            </a:pPr>
            <a:r>
              <a:rPr lang="en-US" sz="1000" dirty="0">
                <a:latin typeface="Calibri" panose="020F0502020204030204" pitchFamily="34" charset="0"/>
                <a:ea typeface="Calibri" panose="020F0502020204030204" pitchFamily="34" charset="0"/>
                <a:cs typeface="Times New Roman" panose="02020603050405020304" pitchFamily="18" charset="0"/>
              </a:rPr>
              <a:t>Spring Carnival</a:t>
            </a:r>
          </a:p>
          <a:p>
            <a:pPr marL="342900" indent="-342900">
              <a:lnSpc>
                <a:spcPct val="160000"/>
              </a:lnSpc>
              <a:spcBef>
                <a:spcPts val="0"/>
              </a:spcBef>
              <a:spcAft>
                <a:spcPts val="800"/>
              </a:spcAft>
              <a:buFont typeface="Symbol" panose="05050102010706020507" pitchFamily="18" charset="2"/>
              <a:buChar char=""/>
            </a:pPr>
            <a:r>
              <a:rPr lang="en-US" sz="1400" dirty="0">
                <a:latin typeface="Calibri" panose="020F0502020204030204" pitchFamily="34" charset="0"/>
                <a:ea typeface="Calibri" panose="020F0502020204030204" pitchFamily="34" charset="0"/>
                <a:cs typeface="Times New Roman" panose="02020603050405020304" pitchFamily="18" charset="0"/>
              </a:rPr>
              <a:t>Volunteer Opportunities (Beth)</a:t>
            </a:r>
          </a:p>
          <a:p>
            <a:pPr marL="342900" marR="0" lvl="0" indent="-342900">
              <a:lnSpc>
                <a:spcPct val="150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Upcoming Events (Beth)</a:t>
            </a:r>
          </a:p>
          <a:p>
            <a:pPr marL="342900" marR="0" lvl="0" indent="-342900">
              <a:lnSpc>
                <a:spcPct val="150000"/>
              </a:lnSpc>
              <a:spcBef>
                <a:spcPts val="0"/>
              </a:spcBef>
              <a:spcAft>
                <a:spcPts val="0"/>
              </a:spcAft>
              <a:buFont typeface="Symbol" panose="05050102010706020507" pitchFamily="18" charset="2"/>
              <a:buChar char=""/>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1C8896A-0E15-DA4C-BF87-8EC50330DA81}"/>
              </a:ext>
            </a:extLst>
          </p:cNvPr>
          <p:cNvSpPr>
            <a:spLocks noGrp="1"/>
          </p:cNvSpPr>
          <p:nvPr>
            <p:ph type="sldNum" sz="quarter" idx="12"/>
          </p:nvPr>
        </p:nvSpPr>
        <p:spPr/>
        <p:txBody>
          <a:bodyPr/>
          <a:lstStyle/>
          <a:p>
            <a:fld id="{8A7A6979-0714-4377-B894-6BE4C2D6E202}" type="slidenum">
              <a:rPr lang="en-US" smtClean="0"/>
              <a:pPr/>
              <a:t>2</a:t>
            </a:fld>
            <a:endParaRPr lang="en-US" dirty="0"/>
          </a:p>
        </p:txBody>
      </p:sp>
    </p:spTree>
    <p:extLst>
      <p:ext uri="{BB962C8B-B14F-4D97-AF65-F5344CB8AC3E}">
        <p14:creationId xmlns:p14="http://schemas.microsoft.com/office/powerpoint/2010/main" val="419313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3A33B1-AEEB-3DF2-D72F-EAF90693D465}"/>
              </a:ext>
            </a:extLst>
          </p:cNvPr>
          <p:cNvSpPr>
            <a:spLocks noGrp="1"/>
          </p:cNvSpPr>
          <p:nvPr>
            <p:ph idx="1"/>
          </p:nvPr>
        </p:nvSpPr>
        <p:spPr/>
        <p:txBody>
          <a:bodyPr>
            <a:normAutofit/>
          </a:bodyPr>
          <a:lstStyle/>
          <a:p>
            <a:pPr marL="0" indent="0" algn="ctr">
              <a:buNone/>
            </a:pPr>
            <a:r>
              <a:rPr lang="en-US" sz="8800" dirty="0"/>
              <a:t>Ms. Buckner</a:t>
            </a:r>
          </a:p>
        </p:txBody>
      </p:sp>
      <p:sp>
        <p:nvSpPr>
          <p:cNvPr id="4" name="Slide Number Placeholder 3">
            <a:extLst>
              <a:ext uri="{FF2B5EF4-FFF2-40B4-BE49-F238E27FC236}">
                <a16:creationId xmlns:a16="http://schemas.microsoft.com/office/drawing/2014/main" id="{2B9EED17-6C8C-034B-E418-DD60BD6D702E}"/>
              </a:ext>
            </a:extLst>
          </p:cNvPr>
          <p:cNvSpPr>
            <a:spLocks noGrp="1"/>
          </p:cNvSpPr>
          <p:nvPr>
            <p:ph type="sldNum" sz="quarter" idx="12"/>
          </p:nvPr>
        </p:nvSpPr>
        <p:spPr/>
        <p:txBody>
          <a:bodyPr/>
          <a:lstStyle/>
          <a:p>
            <a:fld id="{8A7A6979-0714-4377-B894-6BE4C2D6E202}" type="slidenum">
              <a:rPr lang="en-US" smtClean="0"/>
              <a:pPr/>
              <a:t>3</a:t>
            </a:fld>
            <a:endParaRPr lang="en-US" dirty="0"/>
          </a:p>
        </p:txBody>
      </p:sp>
    </p:spTree>
    <p:extLst>
      <p:ext uri="{BB962C8B-B14F-4D97-AF65-F5344CB8AC3E}">
        <p14:creationId xmlns:p14="http://schemas.microsoft.com/office/powerpoint/2010/main" val="2565669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6E9D7-A0B0-8E66-F177-487EB9ACE969}"/>
              </a:ext>
            </a:extLst>
          </p:cNvPr>
          <p:cNvSpPr>
            <a:spLocks noGrp="1"/>
          </p:cNvSpPr>
          <p:nvPr>
            <p:ph type="title"/>
          </p:nvPr>
        </p:nvSpPr>
        <p:spPr>
          <a:xfrm>
            <a:off x="117178" y="-284206"/>
            <a:ext cx="10515600" cy="1705727"/>
          </a:xfrm>
        </p:spPr>
        <p:txBody>
          <a:bodyPr>
            <a:normAutofit/>
          </a:bodyPr>
          <a:lstStyle/>
          <a:p>
            <a:r>
              <a:rPr lang="en-US" sz="4000" dirty="0"/>
              <a:t>Proposed Bylaws Changes</a:t>
            </a:r>
          </a:p>
        </p:txBody>
      </p:sp>
      <p:sp>
        <p:nvSpPr>
          <p:cNvPr id="4" name="Slide Number Placeholder 3">
            <a:extLst>
              <a:ext uri="{FF2B5EF4-FFF2-40B4-BE49-F238E27FC236}">
                <a16:creationId xmlns:a16="http://schemas.microsoft.com/office/drawing/2014/main" id="{BEAF1000-778D-3E3C-6467-98C3936E050A}"/>
              </a:ext>
            </a:extLst>
          </p:cNvPr>
          <p:cNvSpPr>
            <a:spLocks noGrp="1"/>
          </p:cNvSpPr>
          <p:nvPr>
            <p:ph type="sldNum" sz="quarter" idx="12"/>
          </p:nvPr>
        </p:nvSpPr>
        <p:spPr/>
        <p:txBody>
          <a:bodyPr/>
          <a:lstStyle/>
          <a:p>
            <a:fld id="{8A7A6979-0714-4377-B894-6BE4C2D6E202}" type="slidenum">
              <a:rPr lang="en-US" smtClean="0"/>
              <a:pPr/>
              <a:t>4</a:t>
            </a:fld>
            <a:endParaRPr lang="en-US" dirty="0"/>
          </a:p>
        </p:txBody>
      </p:sp>
      <p:sp>
        <p:nvSpPr>
          <p:cNvPr id="3" name="TextBox 2">
            <a:extLst>
              <a:ext uri="{FF2B5EF4-FFF2-40B4-BE49-F238E27FC236}">
                <a16:creationId xmlns:a16="http://schemas.microsoft.com/office/drawing/2014/main" id="{F6867808-6E81-7A3E-DCCC-8AAF39FF1D38}"/>
              </a:ext>
            </a:extLst>
          </p:cNvPr>
          <p:cNvSpPr txBox="1"/>
          <p:nvPr/>
        </p:nvSpPr>
        <p:spPr>
          <a:xfrm>
            <a:off x="1235676" y="1736725"/>
            <a:ext cx="8859793" cy="4154984"/>
          </a:xfrm>
          <a:prstGeom prst="rect">
            <a:avLst/>
          </a:prstGeom>
          <a:noFill/>
        </p:spPr>
        <p:txBody>
          <a:bodyPr wrap="square" rtlCol="0">
            <a:spAutoFit/>
          </a:bodyPr>
          <a:lstStyle/>
          <a:p>
            <a:pPr marL="342900" indent="-342900">
              <a:buFont typeface="Arial" panose="020B0604020202020204" pitchFamily="34" charset="0"/>
              <a:buChar char="•"/>
            </a:pPr>
            <a:r>
              <a:rPr lang="en-US" sz="2400" b="1" u="sng" dirty="0">
                <a:solidFill>
                  <a:schemeClr val="bg1"/>
                </a:solidFill>
              </a:rPr>
              <a:t>Quorum. </a:t>
            </a:r>
            <a:r>
              <a:rPr lang="en-US" sz="2400" b="1" dirty="0">
                <a:solidFill>
                  <a:schemeClr val="bg1"/>
                </a:solidFill>
              </a:rPr>
              <a:t> </a:t>
            </a:r>
            <a:r>
              <a:rPr lang="en-US" sz="2400" dirty="0">
                <a:solidFill>
                  <a:schemeClr val="bg1"/>
                </a:solidFill>
              </a:rPr>
              <a:t>At General PTO Meetings, ten (10) members in addition to a minimum of  </a:t>
            </a:r>
            <a:r>
              <a:rPr lang="en-US" sz="2400" strike="sngStrike" dirty="0">
                <a:solidFill>
                  <a:schemeClr val="bg1"/>
                </a:solidFill>
              </a:rPr>
              <a:t>four (4</a:t>
            </a:r>
            <a:r>
              <a:rPr lang="en-US" sz="2400" dirty="0">
                <a:solidFill>
                  <a:schemeClr val="bg1"/>
                </a:solidFill>
              </a:rPr>
              <a:t>) </a:t>
            </a:r>
            <a:r>
              <a:rPr lang="en-US" sz="2400" b="1" dirty="0">
                <a:solidFill>
                  <a:schemeClr val="bg1"/>
                </a:solidFill>
              </a:rPr>
              <a:t>50% </a:t>
            </a:r>
            <a:r>
              <a:rPr lang="en-US" sz="2400" dirty="0">
                <a:solidFill>
                  <a:schemeClr val="bg1"/>
                </a:solidFill>
              </a:rPr>
              <a:t>of the Executive Board Members shall constitute a quorum.</a:t>
            </a:r>
          </a:p>
          <a:p>
            <a:endParaRPr lang="en-US" sz="2400" b="1" u="sng" dirty="0">
              <a:solidFill>
                <a:schemeClr val="bg1"/>
              </a:solidFill>
            </a:endParaRPr>
          </a:p>
          <a:p>
            <a:pPr marL="342900" indent="-342900">
              <a:buFont typeface="Arial" panose="020B0604020202020204" pitchFamily="34" charset="0"/>
              <a:buChar char="•"/>
            </a:pPr>
            <a:r>
              <a:rPr lang="en-US" sz="2400" b="1" u="sng" dirty="0">
                <a:solidFill>
                  <a:schemeClr val="bg1"/>
                </a:solidFill>
              </a:rPr>
              <a:t>Term of Office.  </a:t>
            </a:r>
            <a:r>
              <a:rPr lang="en-US" sz="2400" strike="sngStrike" dirty="0">
                <a:solidFill>
                  <a:schemeClr val="bg1"/>
                </a:solidFill>
              </a:rPr>
              <a:t>The term of office shall be for two years for the Treasurer and one year for all other board positions including the Past President. </a:t>
            </a:r>
            <a:r>
              <a:rPr lang="en-US" sz="2400" dirty="0">
                <a:solidFill>
                  <a:schemeClr val="bg1"/>
                </a:solidFill>
              </a:rPr>
              <a:t>  </a:t>
            </a:r>
            <a:r>
              <a:rPr lang="en-US" sz="2400" b="1" dirty="0">
                <a:solidFill>
                  <a:schemeClr val="bg1"/>
                </a:solidFill>
              </a:rPr>
              <a:t>The term of office shall be two years for the President-Elect they will serve as President-Elect in the first year and then automatically transition into the President role in the second year.  The term of office shall be for two years for the Treasurer and one year for all other board positions</a:t>
            </a:r>
            <a:r>
              <a:rPr lang="en-US" b="1" dirty="0">
                <a:solidFill>
                  <a:schemeClr val="bg1"/>
                </a:solidFill>
              </a:rPr>
              <a:t>.</a:t>
            </a:r>
            <a:endParaRPr lang="en-US" b="1" u="sng" dirty="0">
              <a:solidFill>
                <a:schemeClr val="bg1"/>
              </a:solidFill>
            </a:endParaRPr>
          </a:p>
        </p:txBody>
      </p:sp>
    </p:spTree>
    <p:extLst>
      <p:ext uri="{BB962C8B-B14F-4D97-AF65-F5344CB8AC3E}">
        <p14:creationId xmlns:p14="http://schemas.microsoft.com/office/powerpoint/2010/main" val="4114005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0FC30-89CA-0BEC-EC44-9101361D68AA}"/>
              </a:ext>
            </a:extLst>
          </p:cNvPr>
          <p:cNvSpPr>
            <a:spLocks noGrp="1"/>
          </p:cNvSpPr>
          <p:nvPr>
            <p:ph type="title"/>
          </p:nvPr>
        </p:nvSpPr>
        <p:spPr>
          <a:xfrm>
            <a:off x="241040" y="88462"/>
            <a:ext cx="10515600" cy="1325563"/>
          </a:xfrm>
        </p:spPr>
        <p:txBody>
          <a:bodyPr/>
          <a:lstStyle/>
          <a:p>
            <a:r>
              <a:rPr lang="en-US" dirty="0"/>
              <a:t>Fundraising Events</a:t>
            </a:r>
          </a:p>
        </p:txBody>
      </p:sp>
      <p:sp>
        <p:nvSpPr>
          <p:cNvPr id="3" name="Content Placeholder 2">
            <a:extLst>
              <a:ext uri="{FF2B5EF4-FFF2-40B4-BE49-F238E27FC236}">
                <a16:creationId xmlns:a16="http://schemas.microsoft.com/office/drawing/2014/main" id="{39B4F2FD-D724-3387-3F89-BC88BD5E9535}"/>
              </a:ext>
            </a:extLst>
          </p:cNvPr>
          <p:cNvSpPr>
            <a:spLocks noGrp="1"/>
          </p:cNvSpPr>
          <p:nvPr>
            <p:ph idx="1"/>
          </p:nvPr>
        </p:nvSpPr>
        <p:spPr>
          <a:xfrm>
            <a:off x="241040" y="1253330"/>
            <a:ext cx="10515600" cy="5196897"/>
          </a:xfrm>
        </p:spPr>
        <p:txBody>
          <a:bodyPr>
            <a:normAutofit/>
          </a:bodyPr>
          <a:lstStyle/>
          <a:p>
            <a:r>
              <a:rPr lang="en-US" dirty="0"/>
              <a:t>TPC Chip in Charity</a:t>
            </a:r>
          </a:p>
          <a:p>
            <a:pPr lvl="1"/>
            <a:r>
              <a:rPr lang="en-US" dirty="0"/>
              <a:t>There are 2 ways to earn money.</a:t>
            </a:r>
          </a:p>
          <a:p>
            <a:pPr lvl="2"/>
            <a:r>
              <a:rPr lang="en-US" dirty="0"/>
              <a:t>Every ticket purchased to the tournament PVA will receive $40</a:t>
            </a:r>
          </a:p>
          <a:p>
            <a:pPr lvl="2"/>
            <a:r>
              <a:rPr lang="en-US" dirty="0"/>
              <a:t>Participants can pay $20 to guess the number of birdies that will be made in the tournament. PVA will receive full $20. Winner gets $10K</a:t>
            </a:r>
          </a:p>
          <a:p>
            <a:pPr lvl="2"/>
            <a:r>
              <a:rPr lang="en-US" dirty="0"/>
              <a:t>Promo Code: BALLMARK must be entered at time of purchase</a:t>
            </a:r>
          </a:p>
          <a:p>
            <a:pPr lvl="2"/>
            <a:r>
              <a:rPr lang="en-US" dirty="0"/>
              <a:t>Tickets are on Sale Now!!!</a:t>
            </a:r>
          </a:p>
          <a:p>
            <a:r>
              <a:rPr lang="en-US" dirty="0"/>
              <a:t>Apparel Shop</a:t>
            </a:r>
          </a:p>
          <a:p>
            <a:pPr lvl="1"/>
            <a:r>
              <a:rPr lang="en-US" dirty="0"/>
              <a:t>Profits total $2,874</a:t>
            </a:r>
          </a:p>
          <a:p>
            <a:pPr lvl="1"/>
            <a:r>
              <a:rPr lang="en-US" dirty="0"/>
              <a:t>47 of 157 Incentive Certificates were used by members </a:t>
            </a:r>
          </a:p>
          <a:p>
            <a:pPr lvl="2"/>
            <a:r>
              <a:rPr lang="en-US" dirty="0"/>
              <a:t>$470 expense from membership certificates </a:t>
            </a:r>
          </a:p>
          <a:p>
            <a:r>
              <a:rPr lang="en-US" dirty="0"/>
              <a:t>Candy Cane Shop</a:t>
            </a:r>
          </a:p>
          <a:p>
            <a:pPr lvl="1"/>
            <a:r>
              <a:rPr lang="en-US" dirty="0"/>
              <a:t>Don’t have final numbers yet.</a:t>
            </a:r>
          </a:p>
          <a:p>
            <a:pPr lvl="1"/>
            <a:endParaRPr lang="en-US" dirty="0"/>
          </a:p>
        </p:txBody>
      </p:sp>
      <p:sp>
        <p:nvSpPr>
          <p:cNvPr id="4" name="Slide Number Placeholder 3">
            <a:extLst>
              <a:ext uri="{FF2B5EF4-FFF2-40B4-BE49-F238E27FC236}">
                <a16:creationId xmlns:a16="http://schemas.microsoft.com/office/drawing/2014/main" id="{48689BCE-0E31-C48F-5756-20AFF515C9EF}"/>
              </a:ext>
            </a:extLst>
          </p:cNvPr>
          <p:cNvSpPr>
            <a:spLocks noGrp="1"/>
          </p:cNvSpPr>
          <p:nvPr>
            <p:ph type="sldNum" sz="quarter" idx="12"/>
          </p:nvPr>
        </p:nvSpPr>
        <p:spPr/>
        <p:txBody>
          <a:bodyPr/>
          <a:lstStyle/>
          <a:p>
            <a:fld id="{8A7A6979-0714-4377-B894-6BE4C2D6E202}" type="slidenum">
              <a:rPr lang="en-US" smtClean="0"/>
              <a:pPr/>
              <a:t>5</a:t>
            </a:fld>
            <a:endParaRPr lang="en-US" dirty="0"/>
          </a:p>
        </p:txBody>
      </p:sp>
    </p:spTree>
    <p:extLst>
      <p:ext uri="{BB962C8B-B14F-4D97-AF65-F5344CB8AC3E}">
        <p14:creationId xmlns:p14="http://schemas.microsoft.com/office/powerpoint/2010/main" val="3601321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813E4-6677-853F-C311-3F63ECE1AFBC}"/>
              </a:ext>
            </a:extLst>
          </p:cNvPr>
          <p:cNvSpPr>
            <a:spLocks noGrp="1"/>
          </p:cNvSpPr>
          <p:nvPr>
            <p:ph type="title"/>
          </p:nvPr>
        </p:nvSpPr>
        <p:spPr/>
        <p:txBody>
          <a:bodyPr/>
          <a:lstStyle/>
          <a:p>
            <a:r>
              <a:rPr lang="en-US" dirty="0"/>
              <a:t>Bobcat Bolt Fundraising</a:t>
            </a:r>
          </a:p>
        </p:txBody>
      </p:sp>
      <p:sp>
        <p:nvSpPr>
          <p:cNvPr id="3" name="Content Placeholder 2">
            <a:extLst>
              <a:ext uri="{FF2B5EF4-FFF2-40B4-BE49-F238E27FC236}">
                <a16:creationId xmlns:a16="http://schemas.microsoft.com/office/drawing/2014/main" id="{C2CF3138-7AC8-31EF-E2F8-4D0AB64F77E8}"/>
              </a:ext>
            </a:extLst>
          </p:cNvPr>
          <p:cNvSpPr>
            <a:spLocks noGrp="1"/>
          </p:cNvSpPr>
          <p:nvPr>
            <p:ph idx="1"/>
          </p:nvPr>
        </p:nvSpPr>
        <p:spPr/>
        <p:txBody>
          <a:bodyPr/>
          <a:lstStyle/>
          <a:p>
            <a:pPr algn="l"/>
            <a:r>
              <a:rPr lang="en-US" b="0" i="0" dirty="0">
                <a:effectLst/>
                <a:latin typeface="Century Gothic" panose="020B0502020202020204" pitchFamily="34" charset="0"/>
              </a:rPr>
              <a:t>STEM equipment/ resources</a:t>
            </a:r>
          </a:p>
          <a:p>
            <a:pPr marL="0" indent="0" algn="l">
              <a:buNone/>
            </a:pPr>
            <a:endParaRPr lang="en-US" b="0" i="0" dirty="0">
              <a:effectLst/>
              <a:latin typeface="Arial" panose="020B0604020202020204" pitchFamily="34" charset="0"/>
            </a:endParaRPr>
          </a:p>
          <a:p>
            <a:pPr algn="l"/>
            <a:r>
              <a:rPr lang="en-US" b="0" i="0" dirty="0">
                <a:effectLst/>
                <a:latin typeface="Century Gothic" panose="020B0502020202020204" pitchFamily="34" charset="0"/>
              </a:rPr>
              <a:t>TV Production equipment upgrades for our daily news show</a:t>
            </a:r>
          </a:p>
          <a:p>
            <a:pPr marL="0" indent="0" algn="l">
              <a:buNone/>
            </a:pPr>
            <a:endParaRPr lang="en-US" b="0" i="0" dirty="0">
              <a:effectLst/>
              <a:latin typeface="Arial" panose="020B0604020202020204" pitchFamily="34" charset="0"/>
            </a:endParaRPr>
          </a:p>
          <a:p>
            <a:pPr algn="l"/>
            <a:r>
              <a:rPr lang="en-US" b="0" i="0" dirty="0">
                <a:effectLst/>
                <a:latin typeface="Century Gothic" panose="020B0502020202020204" pitchFamily="34" charset="0"/>
              </a:rPr>
              <a:t>Sound equipment upgrades for the cafeteria and gymnasium</a:t>
            </a:r>
            <a:endParaRPr lang="en-US" b="0" i="0" dirty="0">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19160A2E-C394-F2B5-79F3-8EA924B2132D}"/>
              </a:ext>
            </a:extLst>
          </p:cNvPr>
          <p:cNvSpPr>
            <a:spLocks noGrp="1"/>
          </p:cNvSpPr>
          <p:nvPr>
            <p:ph type="sldNum" sz="quarter" idx="12"/>
          </p:nvPr>
        </p:nvSpPr>
        <p:spPr/>
        <p:txBody>
          <a:bodyPr/>
          <a:lstStyle/>
          <a:p>
            <a:fld id="{8A7A6979-0714-4377-B894-6BE4C2D6E202}" type="slidenum">
              <a:rPr lang="en-US" smtClean="0"/>
              <a:pPr/>
              <a:t>6</a:t>
            </a:fld>
            <a:endParaRPr lang="en-US" dirty="0"/>
          </a:p>
        </p:txBody>
      </p:sp>
    </p:spTree>
    <p:extLst>
      <p:ext uri="{BB962C8B-B14F-4D97-AF65-F5344CB8AC3E}">
        <p14:creationId xmlns:p14="http://schemas.microsoft.com/office/powerpoint/2010/main" val="774571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0FC30-89CA-0BEC-EC44-9101361D68AA}"/>
              </a:ext>
            </a:extLst>
          </p:cNvPr>
          <p:cNvSpPr>
            <a:spLocks noGrp="1"/>
          </p:cNvSpPr>
          <p:nvPr>
            <p:ph type="title"/>
          </p:nvPr>
        </p:nvSpPr>
        <p:spPr>
          <a:xfrm>
            <a:off x="241040" y="88462"/>
            <a:ext cx="10515600" cy="1325563"/>
          </a:xfrm>
        </p:spPr>
        <p:txBody>
          <a:bodyPr/>
          <a:lstStyle/>
          <a:p>
            <a:r>
              <a:rPr lang="en-US" dirty="0"/>
              <a:t>Middle School Glow Bolt</a:t>
            </a:r>
          </a:p>
        </p:txBody>
      </p:sp>
      <p:sp>
        <p:nvSpPr>
          <p:cNvPr id="3" name="Content Placeholder 2">
            <a:extLst>
              <a:ext uri="{FF2B5EF4-FFF2-40B4-BE49-F238E27FC236}">
                <a16:creationId xmlns:a16="http://schemas.microsoft.com/office/drawing/2014/main" id="{39B4F2FD-D724-3387-3F89-BC88BD5E9535}"/>
              </a:ext>
            </a:extLst>
          </p:cNvPr>
          <p:cNvSpPr>
            <a:spLocks noGrp="1"/>
          </p:cNvSpPr>
          <p:nvPr>
            <p:ph idx="1"/>
          </p:nvPr>
        </p:nvSpPr>
        <p:spPr>
          <a:xfrm>
            <a:off x="241040" y="1253330"/>
            <a:ext cx="10515600" cy="4801781"/>
          </a:xfrm>
        </p:spPr>
        <p:txBody>
          <a:bodyPr>
            <a:normAutofit fontScale="92500" lnSpcReduction="10000"/>
          </a:bodyPr>
          <a:lstStyle/>
          <a:p>
            <a:r>
              <a:rPr lang="en-US" sz="3200" dirty="0">
                <a:latin typeface="Calibri" panose="020F0502020204030204" pitchFamily="34" charset="0"/>
                <a:ea typeface="Calibri" panose="020F0502020204030204" pitchFamily="34" charset="0"/>
                <a:cs typeface="Times New Roman" panose="02020603050405020304" pitchFamily="18" charset="0"/>
              </a:rPr>
              <a:t>Friday February 10</a:t>
            </a:r>
            <a:r>
              <a:rPr lang="en-US" sz="3200" baseline="30000" dirty="0">
                <a:latin typeface="Calibri" panose="020F0502020204030204" pitchFamily="34" charset="0"/>
                <a:ea typeface="Calibri" panose="020F0502020204030204" pitchFamily="34" charset="0"/>
                <a:cs typeface="Times New Roman" panose="02020603050405020304" pitchFamily="18" charset="0"/>
              </a:rPr>
              <a:t>th</a:t>
            </a:r>
          </a:p>
          <a:p>
            <a:pPr marL="0" indent="0">
              <a:buNone/>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Evening Glow/Color Run</a:t>
            </a:r>
          </a:p>
          <a:p>
            <a:pPr marL="0" indent="0">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latin typeface="Calibri" panose="020F0502020204030204" pitchFamily="34" charset="0"/>
                <a:ea typeface="Calibri" panose="020F0502020204030204" pitchFamily="34" charset="0"/>
                <a:cs typeface="Times New Roman" panose="02020603050405020304" pitchFamily="18" charset="0"/>
              </a:rPr>
              <a:t>Event details:</a:t>
            </a:r>
          </a:p>
          <a:p>
            <a:pPr lvl="1"/>
            <a:r>
              <a:rPr lang="en-US" sz="2800" dirty="0">
                <a:latin typeface="Calibri" panose="020F0502020204030204" pitchFamily="34" charset="0"/>
                <a:ea typeface="Calibri" panose="020F0502020204030204" pitchFamily="34" charset="0"/>
                <a:cs typeface="Times New Roman" panose="02020603050405020304" pitchFamily="18" charset="0"/>
              </a:rPr>
              <a:t>DJ</a:t>
            </a:r>
          </a:p>
          <a:p>
            <a:pPr lvl="1"/>
            <a:r>
              <a:rPr lang="en-US" sz="2800" dirty="0">
                <a:latin typeface="Calibri" panose="020F0502020204030204" pitchFamily="34" charset="0"/>
                <a:ea typeface="Calibri" panose="020F0502020204030204" pitchFamily="34" charset="0"/>
                <a:cs typeface="Times New Roman" panose="02020603050405020304" pitchFamily="18" charset="0"/>
              </a:rPr>
              <a:t>Dinner</a:t>
            </a:r>
          </a:p>
          <a:p>
            <a:pPr lvl="1"/>
            <a:r>
              <a:rPr lang="en-US" sz="2800" dirty="0">
                <a:latin typeface="Calibri" panose="020F0502020204030204" pitchFamily="34" charset="0"/>
                <a:ea typeface="Calibri" panose="020F0502020204030204" pitchFamily="34" charset="0"/>
                <a:cs typeface="Times New Roman" panose="02020603050405020304" pitchFamily="18" charset="0"/>
              </a:rPr>
              <a:t>Glow foam cannons</a:t>
            </a:r>
          </a:p>
          <a:p>
            <a:pPr lvl="1"/>
            <a:r>
              <a:rPr lang="en-US" sz="2800" dirty="0">
                <a:latin typeface="Calibri" panose="020F0502020204030204" pitchFamily="34" charset="0"/>
                <a:ea typeface="Calibri" panose="020F0502020204030204" pitchFamily="34" charset="0"/>
                <a:cs typeface="Times New Roman" panose="02020603050405020304" pitchFamily="18" charset="0"/>
              </a:rPr>
              <a:t>Color powder (t-shirts included)</a:t>
            </a:r>
          </a:p>
          <a:p>
            <a:pPr lvl="1"/>
            <a:r>
              <a:rPr lang="en-US" sz="2800" dirty="0">
                <a:latin typeface="Calibri" panose="020F0502020204030204" pitchFamily="34" charset="0"/>
                <a:ea typeface="Calibri" panose="020F0502020204030204" pitchFamily="34" charset="0"/>
                <a:cs typeface="Times New Roman" panose="02020603050405020304" pitchFamily="18" charset="0"/>
              </a:rPr>
              <a:t>Glow markers</a:t>
            </a:r>
          </a:p>
          <a:p>
            <a:pPr lvl="1"/>
            <a:r>
              <a:rPr lang="en-US" sz="2800" dirty="0">
                <a:effectLst/>
                <a:latin typeface="Calibri" panose="020F0502020204030204" pitchFamily="34" charset="0"/>
                <a:ea typeface="Calibri" panose="020F0502020204030204" pitchFamily="34" charset="0"/>
                <a:cs typeface="Times New Roman" panose="02020603050405020304" pitchFamily="18" charset="0"/>
              </a:rPr>
              <a:t>Photo spot</a:t>
            </a:r>
          </a:p>
          <a:p>
            <a:pPr lvl="2"/>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lvl="2"/>
            <a:endParaRPr lang="en-US" sz="3200" dirty="0"/>
          </a:p>
        </p:txBody>
      </p:sp>
      <p:sp>
        <p:nvSpPr>
          <p:cNvPr id="4" name="Slide Number Placeholder 3">
            <a:extLst>
              <a:ext uri="{FF2B5EF4-FFF2-40B4-BE49-F238E27FC236}">
                <a16:creationId xmlns:a16="http://schemas.microsoft.com/office/drawing/2014/main" id="{48689BCE-0E31-C48F-5756-20AFF515C9EF}"/>
              </a:ext>
            </a:extLst>
          </p:cNvPr>
          <p:cNvSpPr>
            <a:spLocks noGrp="1"/>
          </p:cNvSpPr>
          <p:nvPr>
            <p:ph type="sldNum" sz="quarter" idx="12"/>
          </p:nvPr>
        </p:nvSpPr>
        <p:spPr/>
        <p:txBody>
          <a:bodyPr/>
          <a:lstStyle/>
          <a:p>
            <a:fld id="{8A7A6979-0714-4377-B894-6BE4C2D6E202}" type="slidenum">
              <a:rPr lang="en-US" smtClean="0"/>
              <a:pPr/>
              <a:t>7</a:t>
            </a:fld>
            <a:endParaRPr lang="en-US" dirty="0"/>
          </a:p>
        </p:txBody>
      </p:sp>
      <p:pic>
        <p:nvPicPr>
          <p:cNvPr id="8" name="Picture 7">
            <a:extLst>
              <a:ext uri="{FF2B5EF4-FFF2-40B4-BE49-F238E27FC236}">
                <a16:creationId xmlns:a16="http://schemas.microsoft.com/office/drawing/2014/main" id="{7F0A318C-2669-4049-8C78-7F9BA6E92B43}"/>
              </a:ext>
            </a:extLst>
          </p:cNvPr>
          <p:cNvPicPr>
            <a:picLocks noChangeAspect="1"/>
          </p:cNvPicPr>
          <p:nvPr/>
        </p:nvPicPr>
        <p:blipFill>
          <a:blip r:embed="rId2"/>
          <a:stretch>
            <a:fillRect/>
          </a:stretch>
        </p:blipFill>
        <p:spPr>
          <a:xfrm>
            <a:off x="6260450" y="1912488"/>
            <a:ext cx="4496190" cy="3033023"/>
          </a:xfrm>
          <a:prstGeom prst="rect">
            <a:avLst/>
          </a:prstGeom>
        </p:spPr>
      </p:pic>
    </p:spTree>
    <p:extLst>
      <p:ext uri="{BB962C8B-B14F-4D97-AF65-F5344CB8AC3E}">
        <p14:creationId xmlns:p14="http://schemas.microsoft.com/office/powerpoint/2010/main" val="1975088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8DECD-6433-0AA3-A0D9-DD2639F073F3}"/>
              </a:ext>
            </a:extLst>
          </p:cNvPr>
          <p:cNvSpPr>
            <a:spLocks noGrp="1"/>
          </p:cNvSpPr>
          <p:nvPr>
            <p:ph type="title"/>
          </p:nvPr>
        </p:nvSpPr>
        <p:spPr>
          <a:xfrm>
            <a:off x="100912" y="-152020"/>
            <a:ext cx="10515600" cy="1325563"/>
          </a:xfrm>
        </p:spPr>
        <p:txBody>
          <a:bodyPr/>
          <a:lstStyle/>
          <a:p>
            <a:r>
              <a:rPr lang="en-US" dirty="0"/>
              <a:t>Elementary Events</a:t>
            </a:r>
          </a:p>
        </p:txBody>
      </p:sp>
      <p:pic>
        <p:nvPicPr>
          <p:cNvPr id="6" name="Content Placeholder 5">
            <a:extLst>
              <a:ext uri="{FF2B5EF4-FFF2-40B4-BE49-F238E27FC236}">
                <a16:creationId xmlns:a16="http://schemas.microsoft.com/office/drawing/2014/main" id="{EF8BAD74-FD91-8D60-D2CA-9134B73C9C21}"/>
              </a:ext>
            </a:extLst>
          </p:cNvPr>
          <p:cNvPicPr>
            <a:picLocks noGrp="1" noChangeAspect="1"/>
          </p:cNvPicPr>
          <p:nvPr>
            <p:ph idx="1"/>
          </p:nvPr>
        </p:nvPicPr>
        <p:blipFill>
          <a:blip r:embed="rId2"/>
          <a:stretch>
            <a:fillRect/>
          </a:stretch>
        </p:blipFill>
        <p:spPr>
          <a:xfrm>
            <a:off x="6882714" y="1008093"/>
            <a:ext cx="4910791" cy="4910791"/>
          </a:xfrm>
        </p:spPr>
      </p:pic>
      <p:sp>
        <p:nvSpPr>
          <p:cNvPr id="4" name="Slide Number Placeholder 3">
            <a:extLst>
              <a:ext uri="{FF2B5EF4-FFF2-40B4-BE49-F238E27FC236}">
                <a16:creationId xmlns:a16="http://schemas.microsoft.com/office/drawing/2014/main" id="{6E2232C5-1C52-FC49-179F-A94766A913D8}"/>
              </a:ext>
            </a:extLst>
          </p:cNvPr>
          <p:cNvSpPr>
            <a:spLocks noGrp="1"/>
          </p:cNvSpPr>
          <p:nvPr>
            <p:ph type="sldNum" sz="quarter" idx="12"/>
          </p:nvPr>
        </p:nvSpPr>
        <p:spPr/>
        <p:txBody>
          <a:bodyPr/>
          <a:lstStyle/>
          <a:p>
            <a:fld id="{8A7A6979-0714-4377-B894-6BE4C2D6E202}" type="slidenum">
              <a:rPr lang="en-US" smtClean="0"/>
              <a:pPr/>
              <a:t>8</a:t>
            </a:fld>
            <a:endParaRPr lang="en-US" dirty="0"/>
          </a:p>
        </p:txBody>
      </p:sp>
      <p:sp>
        <p:nvSpPr>
          <p:cNvPr id="7" name="TextBox 6">
            <a:extLst>
              <a:ext uri="{FF2B5EF4-FFF2-40B4-BE49-F238E27FC236}">
                <a16:creationId xmlns:a16="http://schemas.microsoft.com/office/drawing/2014/main" id="{29160A84-6BEE-4612-46D5-485C9D5563FD}"/>
              </a:ext>
            </a:extLst>
          </p:cNvPr>
          <p:cNvSpPr txBox="1"/>
          <p:nvPr/>
        </p:nvSpPr>
        <p:spPr>
          <a:xfrm>
            <a:off x="0" y="973604"/>
            <a:ext cx="6549081" cy="5934958"/>
          </a:xfrm>
          <a:prstGeom prst="rect">
            <a:avLst/>
          </a:prstGeom>
          <a:noFill/>
        </p:spPr>
        <p:txBody>
          <a:bodyPr wrap="square" rtlCol="0">
            <a:spAutoFit/>
          </a:bodyPr>
          <a:lstStyle/>
          <a:p>
            <a:pPr marL="285750" indent="-285750" rtl="0">
              <a:spcBef>
                <a:spcPts val="1000"/>
              </a:spcBef>
              <a:spcAft>
                <a:spcPts val="0"/>
              </a:spcAft>
              <a:buFont typeface="Arial" panose="020B0604020202020204" pitchFamily="34" charset="0"/>
              <a:buChar char="•"/>
            </a:pPr>
            <a:r>
              <a:rPr lang="en-US" sz="2000" dirty="0">
                <a:solidFill>
                  <a:srgbClr val="FFFFFF"/>
                </a:solidFill>
                <a:latin typeface="Arial" panose="020B0604020202020204" pitchFamily="34" charset="0"/>
              </a:rPr>
              <a:t>Elementary Bobcat Bolt Feb. 7</a:t>
            </a:r>
            <a:r>
              <a:rPr lang="en-US" sz="2000" baseline="30000" dirty="0">
                <a:solidFill>
                  <a:srgbClr val="FFFFFF"/>
                </a:solidFill>
                <a:latin typeface="Arial" panose="020B0604020202020204" pitchFamily="34" charset="0"/>
              </a:rPr>
              <a:t>th</a:t>
            </a:r>
            <a:endParaRPr lang="en-US" sz="2000" dirty="0">
              <a:solidFill>
                <a:srgbClr val="FFFFFF"/>
              </a:solidFill>
              <a:latin typeface="Arial" panose="020B0604020202020204" pitchFamily="34" charset="0"/>
            </a:endParaRPr>
          </a:p>
          <a:p>
            <a:pPr marL="742950" lvl="1" indent="-285750">
              <a:spcBef>
                <a:spcPts val="1000"/>
              </a:spcBef>
              <a:buFont typeface="Arial" panose="020B0604020202020204" pitchFamily="34" charset="0"/>
              <a:buChar char="•"/>
            </a:pPr>
            <a:r>
              <a:rPr lang="en-US" sz="2000" b="0" dirty="0">
                <a:solidFill>
                  <a:srgbClr val="FFFFFF"/>
                </a:solidFill>
                <a:effectLst/>
                <a:latin typeface="Arial" panose="020B0604020202020204" pitchFamily="34" charset="0"/>
              </a:rPr>
              <a:t>Bobcat Bolt Coordinator meeting on Jan. 12</a:t>
            </a:r>
            <a:r>
              <a:rPr lang="en-US" sz="2000" b="0" baseline="30000" dirty="0">
                <a:solidFill>
                  <a:srgbClr val="FFFFFF"/>
                </a:solidFill>
                <a:effectLst/>
                <a:latin typeface="Arial" panose="020B0604020202020204" pitchFamily="34" charset="0"/>
              </a:rPr>
              <a:t>th</a:t>
            </a:r>
            <a:r>
              <a:rPr lang="en-US" sz="2000" b="0" dirty="0">
                <a:solidFill>
                  <a:srgbClr val="FFFFFF"/>
                </a:solidFill>
                <a:effectLst/>
                <a:latin typeface="Arial" panose="020B0604020202020204" pitchFamily="34" charset="0"/>
              </a:rPr>
              <a:t> @ 9:30am in multipurpose room.  There will be an evening zoom option as well.</a:t>
            </a:r>
          </a:p>
          <a:p>
            <a:pPr marL="742950" lvl="1" indent="-285750">
              <a:spcBef>
                <a:spcPts val="1000"/>
              </a:spcBef>
              <a:buFont typeface="Arial" panose="020B0604020202020204" pitchFamily="34" charset="0"/>
              <a:buChar char="•"/>
            </a:pPr>
            <a:r>
              <a:rPr lang="en-US" sz="2000" dirty="0">
                <a:solidFill>
                  <a:srgbClr val="FFFFFF"/>
                </a:solidFill>
                <a:latin typeface="Arial" panose="020B0604020202020204" pitchFamily="34" charset="0"/>
              </a:rPr>
              <a:t>Email will be going out this week to coordinators</a:t>
            </a:r>
          </a:p>
          <a:p>
            <a:pPr marL="742950" lvl="1" indent="-285750">
              <a:spcBef>
                <a:spcPts val="1000"/>
              </a:spcBef>
              <a:buFont typeface="Arial" panose="020B0604020202020204" pitchFamily="34" charset="0"/>
              <a:buChar char="•"/>
            </a:pPr>
            <a:r>
              <a:rPr lang="en-US" sz="2000" b="0" dirty="0">
                <a:solidFill>
                  <a:srgbClr val="FFFFFF"/>
                </a:solidFill>
                <a:effectLst/>
                <a:latin typeface="Arial" panose="020B0604020202020204" pitchFamily="34" charset="0"/>
              </a:rPr>
              <a:t>If you are interested in being on the Bobcat Bolt committee please reach out to </a:t>
            </a:r>
            <a:r>
              <a:rPr lang="en-US" sz="2000" b="0" dirty="0">
                <a:solidFill>
                  <a:srgbClr val="FFFFFF"/>
                </a:solidFill>
                <a:effectLst/>
                <a:highlight>
                  <a:srgbClr val="FFFF00"/>
                </a:highlight>
                <a:latin typeface="Arial" panose="020B0604020202020204" pitchFamily="34" charset="0"/>
                <a:hlinkClick r:id="rId3"/>
              </a:rPr>
              <a:t>vpelementary@pvapto.org</a:t>
            </a:r>
            <a:endParaRPr lang="en-US" sz="2000" b="0" dirty="0">
              <a:solidFill>
                <a:srgbClr val="FFFFFF"/>
              </a:solidFill>
              <a:effectLst/>
              <a:highlight>
                <a:srgbClr val="FFFF00"/>
              </a:highlight>
              <a:latin typeface="Arial" panose="020B0604020202020204" pitchFamily="34" charset="0"/>
            </a:endParaRPr>
          </a:p>
          <a:p>
            <a:pPr marL="742950" lvl="1" indent="-285750">
              <a:spcBef>
                <a:spcPts val="1000"/>
              </a:spcBef>
              <a:buFont typeface="Arial" panose="020B0604020202020204" pitchFamily="34" charset="0"/>
              <a:buChar char="•"/>
            </a:pPr>
            <a:r>
              <a:rPr lang="en-US" sz="2000" dirty="0">
                <a:solidFill>
                  <a:srgbClr val="FFFFFF"/>
                </a:solidFill>
                <a:latin typeface="Arial" panose="020B0604020202020204" pitchFamily="34" charset="0"/>
              </a:rPr>
              <a:t>Volunteers will be needed to hand out prizes week of Jan. 30</a:t>
            </a:r>
            <a:r>
              <a:rPr lang="en-US" sz="2000" baseline="30000" dirty="0">
                <a:solidFill>
                  <a:srgbClr val="FFFFFF"/>
                </a:solidFill>
                <a:latin typeface="Arial" panose="020B0604020202020204" pitchFamily="34" charset="0"/>
              </a:rPr>
              <a:t>th</a:t>
            </a:r>
            <a:r>
              <a:rPr lang="en-US" sz="2000" dirty="0">
                <a:solidFill>
                  <a:srgbClr val="FFFFFF"/>
                </a:solidFill>
                <a:latin typeface="Arial" panose="020B0604020202020204" pitchFamily="34" charset="0"/>
              </a:rPr>
              <a:t>-Feb. 7</a:t>
            </a:r>
            <a:r>
              <a:rPr lang="en-US" sz="2000" baseline="30000" dirty="0">
                <a:solidFill>
                  <a:srgbClr val="FFFFFF"/>
                </a:solidFill>
                <a:latin typeface="Arial" panose="020B0604020202020204" pitchFamily="34" charset="0"/>
              </a:rPr>
              <a:t>th</a:t>
            </a:r>
            <a:endParaRPr lang="en-US" sz="2000" dirty="0">
              <a:solidFill>
                <a:srgbClr val="FFFFFF"/>
              </a:solidFill>
              <a:latin typeface="Arial" panose="020B0604020202020204" pitchFamily="34" charset="0"/>
            </a:endParaRPr>
          </a:p>
          <a:p>
            <a:pPr marL="742950" lvl="1" indent="-285750">
              <a:spcBef>
                <a:spcPts val="1000"/>
              </a:spcBef>
              <a:buFont typeface="Arial" panose="020B0604020202020204" pitchFamily="34" charset="0"/>
              <a:buChar char="•"/>
            </a:pPr>
            <a:r>
              <a:rPr lang="en-US" sz="2000" b="0" dirty="0">
                <a:solidFill>
                  <a:srgbClr val="FFFFFF"/>
                </a:solidFill>
                <a:effectLst/>
                <a:latin typeface="Arial" panose="020B0604020202020204" pitchFamily="34" charset="0"/>
              </a:rPr>
              <a:t>Bobcat Bolt kickoff pep rally scheduled for Jan. 30</a:t>
            </a:r>
            <a:r>
              <a:rPr lang="en-US" sz="2000" b="0" baseline="30000" dirty="0">
                <a:solidFill>
                  <a:srgbClr val="FFFFFF"/>
                </a:solidFill>
                <a:effectLst/>
                <a:latin typeface="Arial" panose="020B0604020202020204" pitchFamily="34" charset="0"/>
              </a:rPr>
              <a:t>th</a:t>
            </a:r>
            <a:endParaRPr lang="en-US" sz="2000" baseline="30000" dirty="0">
              <a:solidFill>
                <a:srgbClr val="FFFFFF"/>
              </a:solidFill>
              <a:latin typeface="Arial" panose="020B0604020202020204" pitchFamily="34" charset="0"/>
            </a:endParaRPr>
          </a:p>
          <a:p>
            <a:pPr marL="342900" indent="-342900">
              <a:buFont typeface="Arial" panose="020B0604020202020204" pitchFamily="34" charset="0"/>
              <a:buChar char="•"/>
            </a:pPr>
            <a:r>
              <a:rPr lang="en-US" sz="2000" dirty="0">
                <a:solidFill>
                  <a:schemeClr val="bg1"/>
                </a:solidFill>
              </a:rPr>
              <a:t>Spring Carnival is April 23</a:t>
            </a:r>
            <a:r>
              <a:rPr lang="en-US" sz="2000" baseline="30000" dirty="0">
                <a:solidFill>
                  <a:schemeClr val="bg1"/>
                </a:solidFill>
              </a:rPr>
              <a:t>rd</a:t>
            </a:r>
            <a:endParaRPr lang="en-US" sz="2000" dirty="0">
              <a:solidFill>
                <a:schemeClr val="bg1"/>
              </a:solidFill>
            </a:endParaRPr>
          </a:p>
          <a:p>
            <a:pPr marL="800100" lvl="1" indent="-342900">
              <a:buFont typeface="Arial" panose="020B0604020202020204" pitchFamily="34" charset="0"/>
              <a:buChar char="•"/>
            </a:pPr>
            <a:r>
              <a:rPr lang="en-US" sz="2000" dirty="0">
                <a:solidFill>
                  <a:schemeClr val="bg1"/>
                </a:solidFill>
              </a:rPr>
              <a:t>Looking for items  for the silent auction if you own a business and would like to donate</a:t>
            </a:r>
            <a:br>
              <a:rPr lang="en-US" sz="2000" dirty="0"/>
            </a:br>
            <a:endParaRPr lang="en-US" sz="2000" dirty="0"/>
          </a:p>
          <a:p>
            <a:endParaRPr lang="en-US" dirty="0"/>
          </a:p>
        </p:txBody>
      </p:sp>
    </p:spTree>
    <p:extLst>
      <p:ext uri="{BB962C8B-B14F-4D97-AF65-F5344CB8AC3E}">
        <p14:creationId xmlns:p14="http://schemas.microsoft.com/office/powerpoint/2010/main" val="984476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F0065-1EE2-5309-7DB7-B4BC835F7BE1}"/>
              </a:ext>
            </a:extLst>
          </p:cNvPr>
          <p:cNvSpPr>
            <a:spLocks noGrp="1"/>
          </p:cNvSpPr>
          <p:nvPr>
            <p:ph type="title"/>
          </p:nvPr>
        </p:nvSpPr>
        <p:spPr>
          <a:xfrm>
            <a:off x="168988" y="0"/>
            <a:ext cx="10515600" cy="1325563"/>
          </a:xfrm>
        </p:spPr>
        <p:txBody>
          <a:bodyPr/>
          <a:lstStyle/>
          <a:p>
            <a:r>
              <a:rPr lang="en-US" dirty="0"/>
              <a:t>Volunteer Opportunities</a:t>
            </a:r>
            <a:br>
              <a:rPr lang="en-US" dirty="0"/>
            </a:br>
            <a:r>
              <a:rPr lang="en-US" sz="2000" i="1" dirty="0"/>
              <a:t>Thank you to our volunteers!</a:t>
            </a:r>
          </a:p>
        </p:txBody>
      </p:sp>
      <p:sp>
        <p:nvSpPr>
          <p:cNvPr id="3" name="Content Placeholder 2">
            <a:extLst>
              <a:ext uri="{FF2B5EF4-FFF2-40B4-BE49-F238E27FC236}">
                <a16:creationId xmlns:a16="http://schemas.microsoft.com/office/drawing/2014/main" id="{C2023DFE-10AF-290B-094B-93E08C1BBA15}"/>
              </a:ext>
            </a:extLst>
          </p:cNvPr>
          <p:cNvSpPr>
            <a:spLocks noGrp="1"/>
          </p:cNvSpPr>
          <p:nvPr>
            <p:ph idx="1"/>
          </p:nvPr>
        </p:nvSpPr>
        <p:spPr>
          <a:xfrm>
            <a:off x="0" y="1054845"/>
            <a:ext cx="10515600" cy="4351338"/>
          </a:xfrm>
        </p:spPr>
        <p:txBody>
          <a:bodyPr/>
          <a:lstStyle/>
          <a:p>
            <a:endParaRPr lang="en-US" sz="1800" dirty="0">
              <a:effectLst/>
              <a:latin typeface="+mn-lt"/>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1EC2888-FDDF-24C8-211C-6E661F21B382}"/>
              </a:ext>
            </a:extLst>
          </p:cNvPr>
          <p:cNvSpPr>
            <a:spLocks noGrp="1"/>
          </p:cNvSpPr>
          <p:nvPr>
            <p:ph type="sldNum" sz="quarter" idx="12"/>
          </p:nvPr>
        </p:nvSpPr>
        <p:spPr/>
        <p:txBody>
          <a:bodyPr/>
          <a:lstStyle/>
          <a:p>
            <a:fld id="{8A7A6979-0714-4377-B894-6BE4C2D6E202}" type="slidenum">
              <a:rPr lang="en-US" smtClean="0"/>
              <a:pPr/>
              <a:t>9</a:t>
            </a:fld>
            <a:endParaRPr lang="en-US" dirty="0"/>
          </a:p>
        </p:txBody>
      </p:sp>
      <p:sp>
        <p:nvSpPr>
          <p:cNvPr id="8" name="TextBox 7">
            <a:extLst>
              <a:ext uri="{FF2B5EF4-FFF2-40B4-BE49-F238E27FC236}">
                <a16:creationId xmlns:a16="http://schemas.microsoft.com/office/drawing/2014/main" id="{DA53C117-B647-DF91-90CF-7DDD4FED7995}"/>
              </a:ext>
            </a:extLst>
          </p:cNvPr>
          <p:cNvSpPr txBox="1"/>
          <p:nvPr/>
        </p:nvSpPr>
        <p:spPr>
          <a:xfrm>
            <a:off x="2985796" y="3244334"/>
            <a:ext cx="6139542" cy="369332"/>
          </a:xfrm>
          <a:prstGeom prst="rect">
            <a:avLst/>
          </a:prstGeom>
          <a:noFill/>
        </p:spPr>
        <p:txBody>
          <a:bodyPr wrap="square">
            <a:spAutoFit/>
          </a:bodyPr>
          <a:lstStyle/>
          <a:p>
            <a:r>
              <a:rPr lang="en-US" b="0" dirty="0">
                <a:effectLst/>
              </a:rPr>
              <a:t> </a:t>
            </a:r>
            <a:endParaRPr lang="en-US" dirty="0"/>
          </a:p>
        </p:txBody>
      </p:sp>
      <p:sp>
        <p:nvSpPr>
          <p:cNvPr id="9" name="TextBox 8">
            <a:extLst>
              <a:ext uri="{FF2B5EF4-FFF2-40B4-BE49-F238E27FC236}">
                <a16:creationId xmlns:a16="http://schemas.microsoft.com/office/drawing/2014/main" id="{C3A39D99-43F1-A63C-DC77-5ED661735E66}"/>
              </a:ext>
            </a:extLst>
          </p:cNvPr>
          <p:cNvSpPr txBox="1"/>
          <p:nvPr/>
        </p:nvSpPr>
        <p:spPr>
          <a:xfrm>
            <a:off x="1087393" y="1705451"/>
            <a:ext cx="4529636" cy="3447098"/>
          </a:xfrm>
          <a:prstGeom prst="rect">
            <a:avLst/>
          </a:prstGeom>
          <a:noFill/>
        </p:spPr>
        <p:txBody>
          <a:bodyPr wrap="square" rtlCol="0">
            <a:spAutoFit/>
          </a:bodyPr>
          <a:lstStyle/>
          <a:p>
            <a:r>
              <a:rPr lang="en-US" sz="2400" dirty="0">
                <a:solidFill>
                  <a:schemeClr val="bg1"/>
                </a:solidFill>
              </a:rPr>
              <a:t>Currently Open:</a:t>
            </a:r>
          </a:p>
          <a:p>
            <a:pPr marL="342900" indent="-342900">
              <a:buFont typeface="Arial" panose="020B0604020202020204" pitchFamily="34" charset="0"/>
              <a:buChar char="•"/>
            </a:pPr>
            <a:r>
              <a:rPr lang="en-US" sz="2400" dirty="0">
                <a:solidFill>
                  <a:schemeClr val="bg1"/>
                </a:solidFill>
              </a:rPr>
              <a:t>Teacher Luncheon Dec. 16</a:t>
            </a:r>
            <a:r>
              <a:rPr lang="en-US" sz="2400" baseline="30000" dirty="0">
                <a:solidFill>
                  <a:schemeClr val="bg1"/>
                </a:solidFill>
              </a:rPr>
              <a:t>th</a:t>
            </a:r>
          </a:p>
          <a:p>
            <a:pPr marL="800100" lvl="1" indent="-342900">
              <a:buFont typeface="Arial" panose="020B0604020202020204" pitchFamily="34" charset="0"/>
              <a:buChar char="•"/>
            </a:pPr>
            <a:r>
              <a:rPr lang="en-US" sz="2400" baseline="30000" dirty="0">
                <a:solidFill>
                  <a:schemeClr val="bg1"/>
                </a:solidFill>
              </a:rPr>
              <a:t>Setup &amp; serve: 10-11:45</a:t>
            </a:r>
          </a:p>
          <a:p>
            <a:pPr marL="800100" lvl="1" indent="-342900">
              <a:buFont typeface="Arial" panose="020B0604020202020204" pitchFamily="34" charset="0"/>
              <a:buChar char="•"/>
            </a:pPr>
            <a:r>
              <a:rPr lang="en-US" sz="2400" baseline="30000" dirty="0">
                <a:solidFill>
                  <a:schemeClr val="bg1"/>
                </a:solidFill>
              </a:rPr>
              <a:t>Clean up: 11:45-1:30</a:t>
            </a:r>
          </a:p>
          <a:p>
            <a:pPr marL="800100" lvl="1" indent="-342900">
              <a:buFont typeface="Arial" panose="020B0604020202020204" pitchFamily="34" charset="0"/>
              <a:buChar char="•"/>
            </a:pPr>
            <a:r>
              <a:rPr lang="en-US" sz="2400" baseline="30000" dirty="0">
                <a:solidFill>
                  <a:schemeClr val="bg1"/>
                </a:solidFill>
              </a:rPr>
              <a:t>Sign up genius on PVA PTO Social Media</a:t>
            </a:r>
            <a:endParaRPr lang="en-US" sz="2400" dirty="0">
              <a:solidFill>
                <a:schemeClr val="bg1"/>
              </a:solidFill>
            </a:endParaRPr>
          </a:p>
          <a:p>
            <a:pPr marL="342900" indent="-342900">
              <a:buFont typeface="Arial" panose="020B0604020202020204" pitchFamily="34" charset="0"/>
              <a:buChar char="•"/>
            </a:pPr>
            <a:r>
              <a:rPr lang="en-US" sz="2400" dirty="0">
                <a:solidFill>
                  <a:schemeClr val="bg1"/>
                </a:solidFill>
              </a:rPr>
              <a:t>Contributions for staff “Candy bar.”</a:t>
            </a:r>
          </a:p>
          <a:p>
            <a:pPr marL="800100" lvl="1" indent="-342900">
              <a:buFont typeface="Arial" panose="020B0604020202020204" pitchFamily="34" charset="0"/>
              <a:buChar char="•"/>
            </a:pPr>
            <a:r>
              <a:rPr lang="en-US" sz="2400" dirty="0">
                <a:solidFill>
                  <a:schemeClr val="bg1"/>
                </a:solidFill>
              </a:rPr>
              <a:t> </a:t>
            </a:r>
            <a:r>
              <a:rPr lang="en-US" dirty="0">
                <a:solidFill>
                  <a:schemeClr val="bg1"/>
                </a:solidFill>
              </a:rPr>
              <a:t>Sign up genius on PVA PTO Social Media</a:t>
            </a:r>
          </a:p>
          <a:p>
            <a:endParaRPr lang="en-US" sz="2400" dirty="0">
              <a:solidFill>
                <a:schemeClr val="bg1"/>
              </a:solidFill>
            </a:endParaRPr>
          </a:p>
        </p:txBody>
      </p:sp>
      <p:sp>
        <p:nvSpPr>
          <p:cNvPr id="10" name="TextBox 9">
            <a:extLst>
              <a:ext uri="{FF2B5EF4-FFF2-40B4-BE49-F238E27FC236}">
                <a16:creationId xmlns:a16="http://schemas.microsoft.com/office/drawing/2014/main" id="{06271766-C325-5614-EECA-FD9B04C2DB40}"/>
              </a:ext>
            </a:extLst>
          </p:cNvPr>
          <p:cNvSpPr txBox="1"/>
          <p:nvPr/>
        </p:nvSpPr>
        <p:spPr>
          <a:xfrm>
            <a:off x="6705713" y="1920895"/>
            <a:ext cx="3978875" cy="1938992"/>
          </a:xfrm>
          <a:prstGeom prst="rect">
            <a:avLst/>
          </a:prstGeom>
          <a:noFill/>
        </p:spPr>
        <p:txBody>
          <a:bodyPr wrap="square" rtlCol="0">
            <a:spAutoFit/>
          </a:bodyPr>
          <a:lstStyle/>
          <a:p>
            <a:r>
              <a:rPr lang="en-US" sz="2400" dirty="0">
                <a:solidFill>
                  <a:schemeClr val="bg1"/>
                </a:solidFill>
              </a:rPr>
              <a:t>Committees for:</a:t>
            </a:r>
          </a:p>
          <a:p>
            <a:pPr marL="342900" indent="-342900">
              <a:buFont typeface="Arial" panose="020B0604020202020204" pitchFamily="34" charset="0"/>
              <a:buChar char="•"/>
            </a:pPr>
            <a:r>
              <a:rPr lang="en-US" sz="2400" dirty="0">
                <a:solidFill>
                  <a:schemeClr val="bg1"/>
                </a:solidFill>
              </a:rPr>
              <a:t>MS &amp; Elementary Bolt</a:t>
            </a:r>
          </a:p>
          <a:p>
            <a:pPr marL="342900" indent="-342900">
              <a:buFont typeface="Arial" panose="020B0604020202020204" pitchFamily="34" charset="0"/>
              <a:buChar char="•"/>
            </a:pPr>
            <a:r>
              <a:rPr lang="en-US" sz="2400" dirty="0">
                <a:solidFill>
                  <a:schemeClr val="bg1"/>
                </a:solidFill>
              </a:rPr>
              <a:t>Elementary Spring Carnival</a:t>
            </a:r>
          </a:p>
          <a:p>
            <a:pPr marL="342900" indent="-342900">
              <a:buFont typeface="Arial" panose="020B0604020202020204" pitchFamily="34" charset="0"/>
              <a:buChar char="•"/>
            </a:pPr>
            <a:r>
              <a:rPr lang="en-US" sz="2400" dirty="0">
                <a:solidFill>
                  <a:schemeClr val="bg1"/>
                </a:solidFill>
              </a:rPr>
              <a:t>8</a:t>
            </a:r>
            <a:r>
              <a:rPr lang="en-US" sz="2400" baseline="30000" dirty="0">
                <a:solidFill>
                  <a:schemeClr val="bg1"/>
                </a:solidFill>
              </a:rPr>
              <a:t>th</a:t>
            </a:r>
            <a:r>
              <a:rPr lang="en-US" sz="2400" dirty="0">
                <a:solidFill>
                  <a:schemeClr val="bg1"/>
                </a:solidFill>
              </a:rPr>
              <a:t> Grade Semi-Formal</a:t>
            </a:r>
          </a:p>
          <a:p>
            <a:pPr marL="342900" indent="-342900">
              <a:buFont typeface="Arial" panose="020B0604020202020204" pitchFamily="34" charset="0"/>
              <a:buChar char="•"/>
            </a:pPr>
            <a:r>
              <a:rPr lang="en-US" sz="2400" dirty="0">
                <a:solidFill>
                  <a:schemeClr val="bg1"/>
                </a:solidFill>
              </a:rPr>
              <a:t>8</a:t>
            </a:r>
            <a:r>
              <a:rPr lang="en-US" sz="2400" baseline="30000" dirty="0">
                <a:solidFill>
                  <a:schemeClr val="bg1"/>
                </a:solidFill>
              </a:rPr>
              <a:t>th</a:t>
            </a:r>
            <a:r>
              <a:rPr lang="en-US" sz="2400" dirty="0">
                <a:solidFill>
                  <a:schemeClr val="bg1"/>
                </a:solidFill>
              </a:rPr>
              <a:t> Grade Promotion</a:t>
            </a:r>
          </a:p>
        </p:txBody>
      </p:sp>
      <p:sp>
        <p:nvSpPr>
          <p:cNvPr id="5" name="TextBox 4">
            <a:extLst>
              <a:ext uri="{FF2B5EF4-FFF2-40B4-BE49-F238E27FC236}">
                <a16:creationId xmlns:a16="http://schemas.microsoft.com/office/drawing/2014/main" id="{632E72E2-CF03-5B9E-EC1A-00BF6325EC89}"/>
              </a:ext>
            </a:extLst>
          </p:cNvPr>
          <p:cNvSpPr txBox="1"/>
          <p:nvPr/>
        </p:nvSpPr>
        <p:spPr>
          <a:xfrm>
            <a:off x="2859469" y="4937105"/>
            <a:ext cx="6139541" cy="954107"/>
          </a:xfrm>
          <a:prstGeom prst="rect">
            <a:avLst/>
          </a:prstGeom>
          <a:noFill/>
        </p:spPr>
        <p:txBody>
          <a:bodyPr wrap="square" rtlCol="0">
            <a:spAutoFit/>
          </a:bodyPr>
          <a:lstStyle/>
          <a:p>
            <a:r>
              <a:rPr lang="en-US" sz="2800" dirty="0">
                <a:highlight>
                  <a:srgbClr val="FFFF00"/>
                </a:highlight>
              </a:rPr>
              <a:t>Last Call for Cookie and Candy Donations for teacher Treat Boxes!</a:t>
            </a:r>
          </a:p>
        </p:txBody>
      </p:sp>
    </p:spTree>
    <p:extLst>
      <p:ext uri="{BB962C8B-B14F-4D97-AF65-F5344CB8AC3E}">
        <p14:creationId xmlns:p14="http://schemas.microsoft.com/office/powerpoint/2010/main" val="994866132"/>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35856</TotalTime>
  <Words>608</Words>
  <Application>Microsoft Office PowerPoint</Application>
  <PresentationFormat>Widescreen</PresentationFormat>
  <Paragraphs>106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Symbol</vt:lpstr>
      <vt:lpstr>Office Theme</vt:lpstr>
      <vt:lpstr>General PTO Meeting</vt:lpstr>
      <vt:lpstr>Agenda </vt:lpstr>
      <vt:lpstr>PowerPoint Presentation</vt:lpstr>
      <vt:lpstr>Proposed Bylaws Changes</vt:lpstr>
      <vt:lpstr>Fundraising Events</vt:lpstr>
      <vt:lpstr>Bobcat Bolt Fundraising</vt:lpstr>
      <vt:lpstr>Middle School Glow Bolt</vt:lpstr>
      <vt:lpstr>Elementary Events</vt:lpstr>
      <vt:lpstr>Volunteer Opportunities Thank you to our volunteers!</vt:lpstr>
      <vt:lpstr>Upcoming Events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Chance</dc:creator>
  <cp:lastModifiedBy>Hudson Gassner (PVA Student)</cp:lastModifiedBy>
  <cp:revision>58</cp:revision>
  <cp:lastPrinted>2021-08-23T15:26:31Z</cp:lastPrinted>
  <dcterms:created xsi:type="dcterms:W3CDTF">2021-08-15T12:53:52Z</dcterms:created>
  <dcterms:modified xsi:type="dcterms:W3CDTF">2022-12-15T13:50:14Z</dcterms:modified>
</cp:coreProperties>
</file>