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14"/>
  </p:notesMasterIdLst>
  <p:sldIdLst>
    <p:sldId id="256" r:id="rId2"/>
    <p:sldId id="289" r:id="rId3"/>
    <p:sldId id="293" r:id="rId4"/>
    <p:sldId id="281" r:id="rId5"/>
    <p:sldId id="287" r:id="rId6"/>
    <p:sldId id="288" r:id="rId7"/>
    <p:sldId id="290" r:id="rId8"/>
    <p:sldId id="284" r:id="rId9"/>
    <p:sldId id="283" r:id="rId10"/>
    <p:sldId id="291" r:id="rId11"/>
    <p:sldId id="263"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55" autoAdjust="0"/>
    <p:restoredTop sz="96327"/>
  </p:normalViewPr>
  <p:slideViewPr>
    <p:cSldViewPr snapToGrid="0" snapToObjects="1">
      <p:cViewPr varScale="1">
        <p:scale>
          <a:sx n="82" d="100"/>
          <a:sy n="82" d="100"/>
        </p:scale>
        <p:origin x="2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4846D-0ACC-314E-88C3-8A370A18F249}"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B638A-7481-384A-BD60-B96150F7A298}" type="slidenum">
              <a:rPr lang="en-US" smtClean="0"/>
              <a:t>‹#›</a:t>
            </a:fld>
            <a:endParaRPr lang="en-US" dirty="0"/>
          </a:p>
        </p:txBody>
      </p:sp>
    </p:spTree>
    <p:extLst>
      <p:ext uri="{BB962C8B-B14F-4D97-AF65-F5344CB8AC3E}">
        <p14:creationId xmlns:p14="http://schemas.microsoft.com/office/powerpoint/2010/main" val="393628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0663-7A70-FE47-999F-368C329FB30F}"/>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B70483-4A48-E74A-B56B-04707FEB2CD7}"/>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9F9386-7C67-3D40-81E5-A4EB68AEEFFF}"/>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A1C8474-0FFD-E84F-AB17-71CBE9110E39}" type="datetime1">
              <a:rPr lang="en-US" smtClean="0"/>
              <a:t>3/23/2023</a:t>
            </a:fld>
            <a:endParaRPr lang="en-US" dirty="0"/>
          </a:p>
        </p:txBody>
      </p:sp>
      <p:sp>
        <p:nvSpPr>
          <p:cNvPr id="6" name="Slide Number Placeholder 5">
            <a:extLst>
              <a:ext uri="{FF2B5EF4-FFF2-40B4-BE49-F238E27FC236}">
                <a16:creationId xmlns:a16="http://schemas.microsoft.com/office/drawing/2014/main" id="{AD74077A-4894-8A49-B438-ABEBD76193B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5767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4D71-EA83-704B-B2FF-E66B8749F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484757-5B9A-AB4B-AE02-B7126F152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DFC1D-A750-ED47-A7E9-92D3E3A2B8C1}"/>
              </a:ext>
            </a:extLst>
          </p:cNvPr>
          <p:cNvSpPr>
            <a:spLocks noGrp="1"/>
          </p:cNvSpPr>
          <p:nvPr>
            <p:ph type="dt" sz="half" idx="10"/>
          </p:nvPr>
        </p:nvSpPr>
        <p:spPr/>
        <p:txBody>
          <a:bodyPr/>
          <a:lstStyle/>
          <a:p>
            <a:fld id="{7CF6933E-F96B-514D-8A16-FB7A45C70329}" type="datetime1">
              <a:rPr lang="en-US" smtClean="0"/>
              <a:t>3/23/2023</a:t>
            </a:fld>
            <a:endParaRPr lang="en-US" dirty="0"/>
          </a:p>
        </p:txBody>
      </p:sp>
      <p:sp>
        <p:nvSpPr>
          <p:cNvPr id="5" name="Footer Placeholder 4">
            <a:extLst>
              <a:ext uri="{FF2B5EF4-FFF2-40B4-BE49-F238E27FC236}">
                <a16:creationId xmlns:a16="http://schemas.microsoft.com/office/drawing/2014/main" id="{B309F4B0-67BF-FD4F-B6AF-68E90524B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974C2A-8111-474F-B601-C66BF933BB5C}"/>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3117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1E732-D319-6340-A49C-E273D7A37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CFA0EC-C2F8-8F48-8659-06EB6DB1A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2597D-B1AB-EB4E-ACE6-35DE535EDD00}"/>
              </a:ext>
            </a:extLst>
          </p:cNvPr>
          <p:cNvSpPr>
            <a:spLocks noGrp="1"/>
          </p:cNvSpPr>
          <p:nvPr>
            <p:ph type="dt" sz="half" idx="10"/>
          </p:nvPr>
        </p:nvSpPr>
        <p:spPr/>
        <p:txBody>
          <a:bodyPr/>
          <a:lstStyle/>
          <a:p>
            <a:fld id="{16B61824-C36D-B745-B2D3-53222EDA9EDF}" type="datetime1">
              <a:rPr lang="en-US" smtClean="0"/>
              <a:t>3/23/2023</a:t>
            </a:fld>
            <a:endParaRPr lang="en-US" dirty="0"/>
          </a:p>
        </p:txBody>
      </p:sp>
      <p:sp>
        <p:nvSpPr>
          <p:cNvPr id="5" name="Footer Placeholder 4">
            <a:extLst>
              <a:ext uri="{FF2B5EF4-FFF2-40B4-BE49-F238E27FC236}">
                <a16:creationId xmlns:a16="http://schemas.microsoft.com/office/drawing/2014/main" id="{33D9FF6D-DAF5-ED49-AD1C-B6BE77B8C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3BE2BC-D757-D546-9914-78A6075A165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427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8067-E856-E84C-9E2E-AD3F99D5B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3F401-8DA4-1445-BD81-7BCA6982B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A3756-B122-9F46-A5E2-B4E24EDC2EE7}"/>
              </a:ext>
            </a:extLst>
          </p:cNvPr>
          <p:cNvSpPr>
            <a:spLocks noGrp="1"/>
          </p:cNvSpPr>
          <p:nvPr>
            <p:ph type="dt" sz="half" idx="10"/>
          </p:nvPr>
        </p:nvSpPr>
        <p:spPr/>
        <p:txBody>
          <a:bodyPr/>
          <a:lstStyle/>
          <a:p>
            <a:fld id="{A028DBE7-B259-9543-97CD-BB3B1C53C729}" type="datetime1">
              <a:rPr lang="en-US" smtClean="0"/>
              <a:t>3/23/2023</a:t>
            </a:fld>
            <a:endParaRPr lang="en-US" dirty="0"/>
          </a:p>
        </p:txBody>
      </p:sp>
      <p:sp>
        <p:nvSpPr>
          <p:cNvPr id="5" name="Footer Placeholder 4">
            <a:extLst>
              <a:ext uri="{FF2B5EF4-FFF2-40B4-BE49-F238E27FC236}">
                <a16:creationId xmlns:a16="http://schemas.microsoft.com/office/drawing/2014/main" id="{02A6CA76-AC09-1E46-A97D-0E093E52B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053F8D-740D-A949-A684-0EDB0BB4455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4597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FC66-AFCF-AC40-8DB0-03BA7AECB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4EF1C9-51AB-6F4B-BAD2-04BA55516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3FE937-177B-6841-840E-EF394C7757E0}"/>
              </a:ext>
            </a:extLst>
          </p:cNvPr>
          <p:cNvSpPr>
            <a:spLocks noGrp="1"/>
          </p:cNvSpPr>
          <p:nvPr>
            <p:ph type="dt" sz="half" idx="10"/>
          </p:nvPr>
        </p:nvSpPr>
        <p:spPr/>
        <p:txBody>
          <a:bodyPr/>
          <a:lstStyle/>
          <a:p>
            <a:fld id="{F302FC1C-1B0A-4242-B335-A7E07FADC1E8}" type="datetime1">
              <a:rPr lang="en-US" smtClean="0"/>
              <a:t>3/23/2023</a:t>
            </a:fld>
            <a:endParaRPr lang="en-US" dirty="0"/>
          </a:p>
        </p:txBody>
      </p:sp>
      <p:sp>
        <p:nvSpPr>
          <p:cNvPr id="5" name="Footer Placeholder 4">
            <a:extLst>
              <a:ext uri="{FF2B5EF4-FFF2-40B4-BE49-F238E27FC236}">
                <a16:creationId xmlns:a16="http://schemas.microsoft.com/office/drawing/2014/main" id="{CAB6206B-D7CB-C84E-9DAF-DC57521164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DC2C2-860C-5249-A20C-787D12C05CCD}"/>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382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CA3-A722-3541-9667-406B34A15B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1A347-E24B-494F-B7E7-9A442E3227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9CA61-D586-8C40-A871-4BFE6239D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98C305-89C1-FC46-BAE2-5BC1A7BAB0A9}"/>
              </a:ext>
            </a:extLst>
          </p:cNvPr>
          <p:cNvSpPr>
            <a:spLocks noGrp="1"/>
          </p:cNvSpPr>
          <p:nvPr>
            <p:ph type="dt" sz="half" idx="10"/>
          </p:nvPr>
        </p:nvSpPr>
        <p:spPr/>
        <p:txBody>
          <a:bodyPr/>
          <a:lstStyle/>
          <a:p>
            <a:fld id="{EE265997-2A3C-3047-B2E7-D9851D239194}" type="datetime1">
              <a:rPr lang="en-US" smtClean="0"/>
              <a:t>3/23/2023</a:t>
            </a:fld>
            <a:endParaRPr lang="en-US" dirty="0"/>
          </a:p>
        </p:txBody>
      </p:sp>
      <p:sp>
        <p:nvSpPr>
          <p:cNvPr id="6" name="Footer Placeholder 5">
            <a:extLst>
              <a:ext uri="{FF2B5EF4-FFF2-40B4-BE49-F238E27FC236}">
                <a16:creationId xmlns:a16="http://schemas.microsoft.com/office/drawing/2014/main" id="{AD0E67B7-0399-4D49-933E-6786E7DD69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67B88B-8C5F-3F4A-8130-9CB970F3B4B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502858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9B63-804B-3B47-BB56-8AE708FD37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D8EBB5-3704-AF49-A964-EF567D750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47AEA-C44B-1149-B77F-9CD549070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8594F-B857-1F43-BDD3-3004A1123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ED77EB-A6B1-2A4D-B706-5FA052D45F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2B832-6D35-AF40-BCBE-2646761FFD2B}"/>
              </a:ext>
            </a:extLst>
          </p:cNvPr>
          <p:cNvSpPr>
            <a:spLocks noGrp="1"/>
          </p:cNvSpPr>
          <p:nvPr>
            <p:ph type="dt" sz="half" idx="10"/>
          </p:nvPr>
        </p:nvSpPr>
        <p:spPr/>
        <p:txBody>
          <a:bodyPr/>
          <a:lstStyle/>
          <a:p>
            <a:fld id="{3EF11E40-72CE-8044-9332-D33F124CA41F}" type="datetime1">
              <a:rPr lang="en-US" smtClean="0"/>
              <a:t>3/23/2023</a:t>
            </a:fld>
            <a:endParaRPr lang="en-US" dirty="0"/>
          </a:p>
        </p:txBody>
      </p:sp>
      <p:sp>
        <p:nvSpPr>
          <p:cNvPr id="8" name="Footer Placeholder 7">
            <a:extLst>
              <a:ext uri="{FF2B5EF4-FFF2-40B4-BE49-F238E27FC236}">
                <a16:creationId xmlns:a16="http://schemas.microsoft.com/office/drawing/2014/main" id="{3C9966AB-1035-4242-B0C2-05DCAC665B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96C248-AE21-F04F-B755-5A30DA3E2E61}"/>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564114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7DDC-D878-434C-89C7-26D57DDA52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7171A8-53C0-DD4C-B1A7-80A76642AEA3}"/>
              </a:ext>
            </a:extLst>
          </p:cNvPr>
          <p:cNvSpPr>
            <a:spLocks noGrp="1"/>
          </p:cNvSpPr>
          <p:nvPr>
            <p:ph type="dt" sz="half" idx="10"/>
          </p:nvPr>
        </p:nvSpPr>
        <p:spPr/>
        <p:txBody>
          <a:bodyPr/>
          <a:lstStyle/>
          <a:p>
            <a:fld id="{6F36DB2C-D873-1240-9728-68C9086B73BF}" type="datetime1">
              <a:rPr lang="en-US" smtClean="0"/>
              <a:t>3/23/2023</a:t>
            </a:fld>
            <a:endParaRPr lang="en-US" dirty="0"/>
          </a:p>
        </p:txBody>
      </p:sp>
      <p:sp>
        <p:nvSpPr>
          <p:cNvPr id="4" name="Footer Placeholder 3">
            <a:extLst>
              <a:ext uri="{FF2B5EF4-FFF2-40B4-BE49-F238E27FC236}">
                <a16:creationId xmlns:a16="http://schemas.microsoft.com/office/drawing/2014/main" id="{EFF33C31-A207-0045-A008-3B6B6F292D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3BE366-FAED-2A4A-A353-E4E0474ECD73}"/>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7990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60ACD-24F6-604F-891F-2C51959824D3}"/>
              </a:ext>
            </a:extLst>
          </p:cNvPr>
          <p:cNvSpPr>
            <a:spLocks noGrp="1"/>
          </p:cNvSpPr>
          <p:nvPr>
            <p:ph type="dt" sz="half" idx="10"/>
          </p:nvPr>
        </p:nvSpPr>
        <p:spPr/>
        <p:txBody>
          <a:bodyPr/>
          <a:lstStyle/>
          <a:p>
            <a:fld id="{70112390-C132-BF4B-8B7A-DA8DB450BF5B}" type="datetime1">
              <a:rPr lang="en-US" smtClean="0"/>
              <a:t>3/23/2023</a:t>
            </a:fld>
            <a:endParaRPr lang="en-US" dirty="0"/>
          </a:p>
        </p:txBody>
      </p:sp>
      <p:sp>
        <p:nvSpPr>
          <p:cNvPr id="3" name="Footer Placeholder 2">
            <a:extLst>
              <a:ext uri="{FF2B5EF4-FFF2-40B4-BE49-F238E27FC236}">
                <a16:creationId xmlns:a16="http://schemas.microsoft.com/office/drawing/2014/main" id="{855B8673-F1B9-B041-A86B-3814651A7D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91DFEC-1A44-7E4A-A642-87EDB26B7E75}"/>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9876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C387-7610-A041-8B27-6F3AC84F6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FA633-62AA-9C4F-8BD9-871B0ECE5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0858BB-A1E9-F140-9BB3-65D8039A6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0B4CA-E192-BA4D-96E9-EC78D13A5F9D}"/>
              </a:ext>
            </a:extLst>
          </p:cNvPr>
          <p:cNvSpPr>
            <a:spLocks noGrp="1"/>
          </p:cNvSpPr>
          <p:nvPr>
            <p:ph type="dt" sz="half" idx="10"/>
          </p:nvPr>
        </p:nvSpPr>
        <p:spPr/>
        <p:txBody>
          <a:bodyPr/>
          <a:lstStyle/>
          <a:p>
            <a:fld id="{61999C51-6143-FD48-B4AD-FAE3B4E98B30}" type="datetime1">
              <a:rPr lang="en-US" smtClean="0"/>
              <a:t>3/23/2023</a:t>
            </a:fld>
            <a:endParaRPr lang="en-US" dirty="0"/>
          </a:p>
        </p:txBody>
      </p:sp>
      <p:sp>
        <p:nvSpPr>
          <p:cNvPr id="6" name="Footer Placeholder 5">
            <a:extLst>
              <a:ext uri="{FF2B5EF4-FFF2-40B4-BE49-F238E27FC236}">
                <a16:creationId xmlns:a16="http://schemas.microsoft.com/office/drawing/2014/main" id="{A02E1127-AB5E-BC4B-B4E1-71FD888E17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70FF7F-FA37-544B-9751-D56ED02A2E0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038812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EA0B-4482-924C-86D3-38AAD3AA45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20283B-B317-9346-A0FE-580F32FAA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24A7F4-D323-6543-951D-E48D32E69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2E8E9-C618-8D43-A916-03B4E1322E37}"/>
              </a:ext>
            </a:extLst>
          </p:cNvPr>
          <p:cNvSpPr>
            <a:spLocks noGrp="1"/>
          </p:cNvSpPr>
          <p:nvPr>
            <p:ph type="dt" sz="half" idx="10"/>
          </p:nvPr>
        </p:nvSpPr>
        <p:spPr/>
        <p:txBody>
          <a:bodyPr/>
          <a:lstStyle/>
          <a:p>
            <a:fld id="{4A45CDC3-0E29-244B-92C0-FA262193A828}" type="datetime1">
              <a:rPr lang="en-US" smtClean="0"/>
              <a:t>3/23/2023</a:t>
            </a:fld>
            <a:endParaRPr lang="en-US" dirty="0"/>
          </a:p>
        </p:txBody>
      </p:sp>
      <p:sp>
        <p:nvSpPr>
          <p:cNvPr id="6" name="Footer Placeholder 5">
            <a:extLst>
              <a:ext uri="{FF2B5EF4-FFF2-40B4-BE49-F238E27FC236}">
                <a16:creationId xmlns:a16="http://schemas.microsoft.com/office/drawing/2014/main" id="{7B4CF51C-5AA3-8E42-9F1A-2D42443319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325FDE-311F-3645-A866-A809D57A7A12}"/>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57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2E34B-80BB-7542-9B37-50E2B7121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812BA-A67E-1D47-8DAF-B3DA8FCBA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6A8B4-3C77-B04D-BD35-E7BB4F16D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910FD785-E2E1-3C40-9D45-2A5BD82D137E}" type="datetime1">
              <a:rPr lang="en-US" smtClean="0"/>
              <a:t>3/23/2023</a:t>
            </a:fld>
            <a:endParaRPr lang="en-US" dirty="0"/>
          </a:p>
        </p:txBody>
      </p:sp>
      <p:sp>
        <p:nvSpPr>
          <p:cNvPr id="5" name="Footer Placeholder 4">
            <a:extLst>
              <a:ext uri="{FF2B5EF4-FFF2-40B4-BE49-F238E27FC236}">
                <a16:creationId xmlns:a16="http://schemas.microsoft.com/office/drawing/2014/main" id="{FFBF7A82-C235-F743-8A86-FEAD149FB7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97502A1-2D72-474F-8B39-4114455F3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8A7A6979-0714-4377-B894-6BE4C2D6E202}"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244A9144-0437-0A41-A591-048C734746AB}"/>
              </a:ext>
            </a:extLst>
          </p:cNvPr>
          <p:cNvPicPr>
            <a:picLocks noChangeAspect="1"/>
          </p:cNvPicPr>
          <p:nvPr userDrawn="1"/>
        </p:nvPicPr>
        <p:blipFill>
          <a:blip r:embed="rId13"/>
          <a:stretch>
            <a:fillRect/>
          </a:stretch>
        </p:blipFill>
        <p:spPr>
          <a:xfrm>
            <a:off x="5714573" y="5980853"/>
            <a:ext cx="921004" cy="877147"/>
          </a:xfrm>
          <a:prstGeom prst="rect">
            <a:avLst/>
          </a:prstGeom>
        </p:spPr>
      </p:pic>
    </p:spTree>
    <p:extLst>
      <p:ext uri="{BB962C8B-B14F-4D97-AF65-F5344CB8AC3E}">
        <p14:creationId xmlns:p14="http://schemas.microsoft.com/office/powerpoint/2010/main" val="265378829"/>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boo.fm/media/80009-oregon-independent-party-adopts-new-voting-method-score-then-automatic-runoff"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90C7-37BE-B34C-9DBC-BE7163268E16}"/>
              </a:ext>
            </a:extLst>
          </p:cNvPr>
          <p:cNvSpPr>
            <a:spLocks noGrp="1"/>
          </p:cNvSpPr>
          <p:nvPr>
            <p:ph type="ctrTitle"/>
          </p:nvPr>
        </p:nvSpPr>
        <p:spPr/>
        <p:txBody>
          <a:bodyPr/>
          <a:lstStyle/>
          <a:p>
            <a:r>
              <a:rPr lang="en-US" dirty="0"/>
              <a:t>General PTO Meeting</a:t>
            </a:r>
          </a:p>
        </p:txBody>
      </p:sp>
      <p:sp>
        <p:nvSpPr>
          <p:cNvPr id="3" name="Subtitle 2">
            <a:extLst>
              <a:ext uri="{FF2B5EF4-FFF2-40B4-BE49-F238E27FC236}">
                <a16:creationId xmlns:a16="http://schemas.microsoft.com/office/drawing/2014/main" id="{419146F1-A658-A04E-9FF5-DD117A0F55E6}"/>
              </a:ext>
            </a:extLst>
          </p:cNvPr>
          <p:cNvSpPr>
            <a:spLocks noGrp="1"/>
          </p:cNvSpPr>
          <p:nvPr>
            <p:ph type="subTitle" idx="1"/>
          </p:nvPr>
        </p:nvSpPr>
        <p:spPr/>
        <p:txBody>
          <a:bodyPr/>
          <a:lstStyle/>
          <a:p>
            <a:r>
              <a:rPr lang="en-US" dirty="0"/>
              <a:t>March, 24</a:t>
            </a:r>
            <a:r>
              <a:rPr lang="en-US" baseline="30000" dirty="0"/>
              <a:t>th</a:t>
            </a:r>
            <a:r>
              <a:rPr lang="en-US" dirty="0"/>
              <a:t> 2023</a:t>
            </a:r>
          </a:p>
        </p:txBody>
      </p:sp>
      <p:sp>
        <p:nvSpPr>
          <p:cNvPr id="4" name="Slide Number Placeholder 3">
            <a:extLst>
              <a:ext uri="{FF2B5EF4-FFF2-40B4-BE49-F238E27FC236}">
                <a16:creationId xmlns:a16="http://schemas.microsoft.com/office/drawing/2014/main" id="{B61A6F2E-E8E1-2847-B686-40B7F0308F9D}"/>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6098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55E2-A051-229B-2506-892EEBF1A8B4}"/>
              </a:ext>
            </a:extLst>
          </p:cNvPr>
          <p:cNvSpPr>
            <a:spLocks noGrp="1"/>
          </p:cNvSpPr>
          <p:nvPr>
            <p:ph type="title"/>
          </p:nvPr>
        </p:nvSpPr>
        <p:spPr>
          <a:xfrm>
            <a:off x="166396" y="19892"/>
            <a:ext cx="10515600" cy="1325563"/>
          </a:xfrm>
        </p:spPr>
        <p:txBody>
          <a:bodyPr/>
          <a:lstStyle/>
          <a:p>
            <a:r>
              <a:rPr lang="en-US" dirty="0"/>
              <a:t>Co-Officers Vote</a:t>
            </a:r>
          </a:p>
        </p:txBody>
      </p:sp>
      <p:sp>
        <p:nvSpPr>
          <p:cNvPr id="3" name="Content Placeholder 2">
            <a:extLst>
              <a:ext uri="{FF2B5EF4-FFF2-40B4-BE49-F238E27FC236}">
                <a16:creationId xmlns:a16="http://schemas.microsoft.com/office/drawing/2014/main" id="{46CE0916-5702-6853-3912-86D42BB788B1}"/>
              </a:ext>
            </a:extLst>
          </p:cNvPr>
          <p:cNvSpPr>
            <a:spLocks noGrp="1"/>
          </p:cNvSpPr>
          <p:nvPr>
            <p:ph idx="1"/>
          </p:nvPr>
        </p:nvSpPr>
        <p:spPr>
          <a:xfrm>
            <a:off x="166396" y="1323455"/>
            <a:ext cx="10515600" cy="4351338"/>
          </a:xfrm>
        </p:spPr>
        <p:txBody>
          <a:bodyPr/>
          <a:lstStyle/>
          <a:p>
            <a:r>
              <a:rPr lang="en-US" dirty="0"/>
              <a:t>Co-Officer positions are permitted per the by-laws if desired by the board and presented to the PTO for a vote. </a:t>
            </a:r>
          </a:p>
        </p:txBody>
      </p:sp>
      <p:sp>
        <p:nvSpPr>
          <p:cNvPr id="4" name="Slide Number Placeholder 3">
            <a:extLst>
              <a:ext uri="{FF2B5EF4-FFF2-40B4-BE49-F238E27FC236}">
                <a16:creationId xmlns:a16="http://schemas.microsoft.com/office/drawing/2014/main" id="{33EA1A14-D30D-3979-30C5-029EDB656670}"/>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6" name="Picture 5">
            <a:extLst>
              <a:ext uri="{FF2B5EF4-FFF2-40B4-BE49-F238E27FC236}">
                <a16:creationId xmlns:a16="http://schemas.microsoft.com/office/drawing/2014/main" id="{DC615B6B-E75C-247C-C206-EA831BF4C5AB}"/>
              </a:ext>
            </a:extLst>
          </p:cNvPr>
          <p:cNvPicPr>
            <a:picLocks noChangeAspect="1"/>
          </p:cNvPicPr>
          <p:nvPr/>
        </p:nvPicPr>
        <p:blipFill>
          <a:blip r:embed="rId2"/>
          <a:stretch>
            <a:fillRect/>
          </a:stretch>
        </p:blipFill>
        <p:spPr>
          <a:xfrm>
            <a:off x="549377" y="3929983"/>
            <a:ext cx="10132619" cy="2073171"/>
          </a:xfrm>
          <a:prstGeom prst="rect">
            <a:avLst/>
          </a:prstGeom>
        </p:spPr>
      </p:pic>
      <p:pic>
        <p:nvPicPr>
          <p:cNvPr id="8" name="Picture 7">
            <a:extLst>
              <a:ext uri="{FF2B5EF4-FFF2-40B4-BE49-F238E27FC236}">
                <a16:creationId xmlns:a16="http://schemas.microsoft.com/office/drawing/2014/main" id="{A2E336ED-AB83-5CF1-9CEE-6B404455C6C8}"/>
              </a:ext>
            </a:extLst>
          </p:cNvPr>
          <p:cNvPicPr>
            <a:picLocks noChangeAspect="1"/>
          </p:cNvPicPr>
          <p:nvPr/>
        </p:nvPicPr>
        <p:blipFill>
          <a:blip r:embed="rId3"/>
          <a:stretch>
            <a:fillRect/>
          </a:stretch>
        </p:blipFill>
        <p:spPr>
          <a:xfrm>
            <a:off x="549376" y="2649018"/>
            <a:ext cx="10132619" cy="1079058"/>
          </a:xfrm>
          <a:prstGeom prst="rect">
            <a:avLst/>
          </a:prstGeom>
        </p:spPr>
      </p:pic>
    </p:spTree>
    <p:extLst>
      <p:ext uri="{BB962C8B-B14F-4D97-AF65-F5344CB8AC3E}">
        <p14:creationId xmlns:p14="http://schemas.microsoft.com/office/powerpoint/2010/main" val="117259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F1AB-B1AF-044F-9911-C05F92F68DC3}"/>
              </a:ext>
            </a:extLst>
          </p:cNvPr>
          <p:cNvSpPr>
            <a:spLocks noGrp="1"/>
          </p:cNvSpPr>
          <p:nvPr>
            <p:ph type="title"/>
          </p:nvPr>
        </p:nvSpPr>
        <p:spPr>
          <a:xfrm>
            <a:off x="231709" y="14553"/>
            <a:ext cx="10515600" cy="1325563"/>
          </a:xfrm>
        </p:spPr>
        <p:txBody>
          <a:bodyPr/>
          <a:lstStyle/>
          <a:p>
            <a:r>
              <a:rPr lang="en-US" dirty="0"/>
              <a:t>Upcoming Events</a:t>
            </a:r>
            <a:endParaRPr lang="en-US" sz="2800" dirty="0"/>
          </a:p>
        </p:txBody>
      </p:sp>
      <p:sp>
        <p:nvSpPr>
          <p:cNvPr id="4" name="Slide Number Placeholder 3">
            <a:extLst>
              <a:ext uri="{FF2B5EF4-FFF2-40B4-BE49-F238E27FC236}">
                <a16:creationId xmlns:a16="http://schemas.microsoft.com/office/drawing/2014/main" id="{F6AFCA9F-F045-9842-8E90-8512AD931CCB}"/>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9" name="TextBox 8">
            <a:extLst>
              <a:ext uri="{FF2B5EF4-FFF2-40B4-BE49-F238E27FC236}">
                <a16:creationId xmlns:a16="http://schemas.microsoft.com/office/drawing/2014/main" id="{CE65BE4E-D180-F077-583A-7535B253C1BA}"/>
              </a:ext>
            </a:extLst>
          </p:cNvPr>
          <p:cNvSpPr txBox="1"/>
          <p:nvPr/>
        </p:nvSpPr>
        <p:spPr>
          <a:xfrm>
            <a:off x="231709" y="1232793"/>
            <a:ext cx="7946571" cy="5981125"/>
          </a:xfrm>
          <a:prstGeom prst="rect">
            <a:avLst/>
          </a:prstGeom>
          <a:noFill/>
        </p:spPr>
        <p:txBody>
          <a:bodyPr wrap="square" rtlCol="0">
            <a:spAutoFit/>
          </a:bodyPr>
          <a:lstStyle/>
          <a:p>
            <a:endParaRPr lang="en-US" sz="28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Middle School Glow Bolt: March 31st</a:t>
            </a:r>
          </a:p>
          <a:p>
            <a:pPr marL="457200" indent="-457200">
              <a:buFont typeface="Arial" panose="020B0604020202020204" pitchFamily="34" charset="0"/>
              <a:buChar char="•"/>
            </a:pPr>
            <a:endParaRPr lang="en-US" sz="28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Bobcat Bolt: April 4th</a:t>
            </a:r>
            <a:endParaRPr lang="en-US" sz="2000" baseline="30000" dirty="0">
              <a:solidFill>
                <a:schemeClr val="bg1"/>
              </a:solidFill>
              <a:latin typeface="Arial" panose="020B0604020202020204" pitchFamily="34" charset="0"/>
            </a:endParaRPr>
          </a:p>
          <a:p>
            <a:pPr lvl="1"/>
            <a:endParaRPr lang="en-US" sz="20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Spring Carnival: April 23rd</a:t>
            </a:r>
            <a:endParaRPr lang="en-US" sz="2800" b="0" i="0" baseline="30000" dirty="0">
              <a:solidFill>
                <a:schemeClr val="bg1"/>
              </a:solidFill>
              <a:effectLst/>
              <a:latin typeface="Arial" panose="020B0604020202020204" pitchFamily="34" charset="0"/>
            </a:endParaRPr>
          </a:p>
          <a:p>
            <a:pPr marL="457200" indent="-457200">
              <a:buFont typeface="Arial" panose="020B0604020202020204" pitchFamily="34" charset="0"/>
              <a:buChar char="•"/>
            </a:pPr>
            <a:endParaRPr lang="en-US" sz="2800" b="0" i="0" baseline="30000" dirty="0">
              <a:solidFill>
                <a:schemeClr val="bg1"/>
              </a:solidFill>
              <a:effectLst/>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8th Grade Semi-Formal: May 19th</a:t>
            </a:r>
          </a:p>
          <a:p>
            <a:pPr marL="457200" indent="-457200">
              <a:buFont typeface="Arial" panose="020B0604020202020204" pitchFamily="34" charset="0"/>
              <a:buChar char="•"/>
            </a:pPr>
            <a:endParaRPr lang="en-US" sz="28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8th Grade Promotion: May 24th</a:t>
            </a:r>
          </a:p>
          <a:p>
            <a:pPr marL="457200" indent="-457200">
              <a:buFont typeface="Arial" panose="020B0604020202020204" pitchFamily="34" charset="0"/>
              <a:buChar char="•"/>
            </a:pPr>
            <a:endParaRPr lang="en-US" sz="28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5th Grade Promotion: May 22rd</a:t>
            </a:r>
          </a:p>
          <a:p>
            <a:pPr marL="457200" indent="-457200">
              <a:buFont typeface="Arial" panose="020B0604020202020204" pitchFamily="34" charset="0"/>
              <a:buChar char="•"/>
            </a:pPr>
            <a:endParaRPr lang="en-US" sz="2800" b="0" i="0" baseline="30000" dirty="0">
              <a:solidFill>
                <a:schemeClr val="bg1"/>
              </a:solidFill>
              <a:effectLst/>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5th Grade Celebration: May 23rd</a:t>
            </a:r>
            <a:endParaRPr lang="en-US" sz="2800" b="0" i="0" baseline="30000" dirty="0">
              <a:solidFill>
                <a:schemeClr val="bg1"/>
              </a:solidFill>
              <a:effectLst/>
              <a:latin typeface="Arial" panose="020B0604020202020204" pitchFamily="34" charset="0"/>
            </a:endParaRPr>
          </a:p>
          <a:p>
            <a:endParaRPr lang="en-US" sz="2800" baseline="30000" dirty="0">
              <a:solidFill>
                <a:schemeClr val="bg1"/>
              </a:solidFill>
              <a:latin typeface="Arial" panose="020B0604020202020204" pitchFamily="34" charset="0"/>
            </a:endParaRPr>
          </a:p>
          <a:p>
            <a:pPr marL="457200" indent="-457200">
              <a:buFont typeface="Arial" panose="020B0604020202020204" pitchFamily="34" charset="0"/>
              <a:buChar char="•"/>
            </a:pPr>
            <a:r>
              <a:rPr lang="en-US" sz="2800" baseline="30000" dirty="0">
                <a:solidFill>
                  <a:schemeClr val="bg1"/>
                </a:solidFill>
                <a:latin typeface="Arial" panose="020B0604020202020204" pitchFamily="34" charset="0"/>
              </a:rPr>
              <a:t>Next General PTO meeting- April 12th @ 9:00am</a:t>
            </a:r>
            <a:endParaRPr lang="en-US" sz="2000" b="0" i="0" dirty="0">
              <a:solidFill>
                <a:schemeClr val="bg1"/>
              </a:solidFill>
              <a:effectLst/>
              <a:latin typeface="Arial" panose="020B0604020202020204" pitchFamily="34" charset="0"/>
            </a:endParaRPr>
          </a:p>
          <a:p>
            <a:endParaRPr lang="en-US" dirty="0">
              <a:solidFill>
                <a:schemeClr val="bg1"/>
              </a:solidFill>
              <a:latin typeface="Arial" panose="020B0604020202020204" pitchFamily="34" charset="0"/>
            </a:endParaRPr>
          </a:p>
          <a:p>
            <a:endParaRPr lang="en-US" sz="2800" dirty="0">
              <a:solidFill>
                <a:schemeClr val="bg1"/>
              </a:solidFill>
            </a:endParaRPr>
          </a:p>
          <a:p>
            <a:endParaRPr lang="en-US" dirty="0">
              <a:solidFill>
                <a:schemeClr val="bg1"/>
              </a:solidFill>
            </a:endParaRPr>
          </a:p>
          <a:p>
            <a:endParaRPr lang="en-US" sz="2400" baseline="30000" dirty="0">
              <a:solidFill>
                <a:schemeClr val="bg1"/>
              </a:solidFill>
            </a:endParaRPr>
          </a:p>
        </p:txBody>
      </p:sp>
    </p:spTree>
    <p:extLst>
      <p:ext uri="{BB962C8B-B14F-4D97-AF65-F5344CB8AC3E}">
        <p14:creationId xmlns:p14="http://schemas.microsoft.com/office/powerpoint/2010/main" val="107108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3A7AAD-F0A7-52B3-7C08-D750EBF4AFF2}"/>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1026" name="Picture 2" descr="We Want Your Feedback! - Young Investors Society">
            <a:extLst>
              <a:ext uri="{FF2B5EF4-FFF2-40B4-BE49-F238E27FC236}">
                <a16:creationId xmlns:a16="http://schemas.microsoft.com/office/drawing/2014/main" id="{19FB6AE3-1E42-ACD1-83BB-0997B1F72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333375"/>
            <a:ext cx="6457950" cy="551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5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4374-E930-A24B-99B9-D116B0F20E22}"/>
              </a:ext>
            </a:extLst>
          </p:cNvPr>
          <p:cNvSpPr>
            <a:spLocks noGrp="1"/>
          </p:cNvSpPr>
          <p:nvPr>
            <p:ph type="title"/>
          </p:nvPr>
        </p:nvSpPr>
        <p:spPr>
          <a:xfrm>
            <a:off x="213049" y="-148660"/>
            <a:ext cx="10515600" cy="1325563"/>
          </a:xfrm>
        </p:spPr>
        <p:txBody>
          <a:bodyPr/>
          <a:lstStyle/>
          <a:p>
            <a:r>
              <a:rPr lang="en-US" dirty="0"/>
              <a:t>Agenda	</a:t>
            </a:r>
          </a:p>
        </p:txBody>
      </p:sp>
      <p:sp>
        <p:nvSpPr>
          <p:cNvPr id="3" name="Content Placeholder 2">
            <a:extLst>
              <a:ext uri="{FF2B5EF4-FFF2-40B4-BE49-F238E27FC236}">
                <a16:creationId xmlns:a16="http://schemas.microsoft.com/office/drawing/2014/main" id="{2EB34BF7-F415-BB4E-952A-0AB77B1D394A}"/>
              </a:ext>
            </a:extLst>
          </p:cNvPr>
          <p:cNvSpPr>
            <a:spLocks noGrp="1"/>
          </p:cNvSpPr>
          <p:nvPr>
            <p:ph idx="1"/>
          </p:nvPr>
        </p:nvSpPr>
        <p:spPr>
          <a:xfrm>
            <a:off x="213049" y="1089338"/>
            <a:ext cx="10515600" cy="5768662"/>
          </a:xfrm>
        </p:spPr>
        <p:txBody>
          <a:bodyPr>
            <a:normAutofit/>
          </a:bodyPr>
          <a:lstStyle/>
          <a:p>
            <a:pPr marL="342900" marR="0" lvl="0" indent="-342900">
              <a:lnSpc>
                <a:spcPct val="160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Call to Order/Establish Quorum/</a:t>
            </a:r>
            <a:r>
              <a:rPr lang="en-US" sz="2200" dirty="0">
                <a:latin typeface="Calibri" panose="020F0502020204030204" pitchFamily="34" charset="0"/>
                <a:ea typeface="Calibri" panose="020F0502020204030204" pitchFamily="34" charset="0"/>
                <a:cs typeface="Times New Roman" panose="02020603050405020304" pitchFamily="18" charset="0"/>
              </a:rPr>
              <a:t>February</a:t>
            </a:r>
            <a:r>
              <a:rPr lang="en-US" sz="2200" dirty="0">
                <a:effectLst/>
                <a:latin typeface="Calibri" panose="020F0502020204030204" pitchFamily="34" charset="0"/>
                <a:ea typeface="Calibri" panose="020F0502020204030204" pitchFamily="34" charset="0"/>
                <a:cs typeface="Times New Roman" panose="02020603050405020304" pitchFamily="18" charset="0"/>
              </a:rPr>
              <a:t> Minutes Approval- Beth</a:t>
            </a:r>
          </a:p>
          <a:p>
            <a:pPr marL="342900" indent="-342900">
              <a:lnSpc>
                <a:spcPct val="160000"/>
              </a:lnSpc>
              <a:spcBef>
                <a:spcPts val="0"/>
              </a:spcBef>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Elementary Events- Anne</a:t>
            </a:r>
          </a:p>
          <a:p>
            <a:pPr marL="342900" indent="-342900">
              <a:lnSpc>
                <a:spcPct val="160000"/>
              </a:lnSpc>
              <a:spcBef>
                <a:spcPts val="0"/>
              </a:spcBef>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Middle School Events - Sam</a:t>
            </a:r>
          </a:p>
          <a:p>
            <a:pPr marL="342900" indent="-342900">
              <a:lnSpc>
                <a:spcPct val="160000"/>
              </a:lnSpc>
              <a:spcBef>
                <a:spcPts val="0"/>
              </a:spcBef>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PTO Board Elections/Vote- Co Officers- Beth</a:t>
            </a:r>
          </a:p>
          <a:p>
            <a:pPr marL="342900" indent="-342900">
              <a:lnSpc>
                <a:spcPct val="160000"/>
              </a:lnSpc>
              <a:spcBef>
                <a:spcPts val="0"/>
              </a:spcBef>
              <a:spcAft>
                <a:spcPts val="80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Upcoming Events</a:t>
            </a:r>
          </a:p>
          <a:p>
            <a:pPr marL="342900" indent="-342900">
              <a:lnSpc>
                <a:spcPct val="160000"/>
              </a:lnSpc>
              <a:spcBef>
                <a:spcPts val="0"/>
              </a:spcBef>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Feedback/Ideas for next year</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60000"/>
              </a:lnSpc>
              <a:spcBef>
                <a:spcPts val="0"/>
              </a:spcBef>
              <a:spcAft>
                <a:spcPts val="80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1C8896A-0E15-DA4C-BF87-8EC50330DA81}"/>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407058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628F-009D-01AA-45F2-809856075CE4}"/>
              </a:ext>
            </a:extLst>
          </p:cNvPr>
          <p:cNvSpPr>
            <a:spLocks noGrp="1"/>
          </p:cNvSpPr>
          <p:nvPr>
            <p:ph type="title"/>
          </p:nvPr>
        </p:nvSpPr>
        <p:spPr/>
        <p:txBody>
          <a:bodyPr/>
          <a:lstStyle/>
          <a:p>
            <a:r>
              <a:rPr lang="en-US" dirty="0"/>
              <a:t>Bobcat Bolt/Middle School Glow Bolt</a:t>
            </a:r>
          </a:p>
        </p:txBody>
      </p:sp>
      <p:sp>
        <p:nvSpPr>
          <p:cNvPr id="3" name="Content Placeholder 2">
            <a:extLst>
              <a:ext uri="{FF2B5EF4-FFF2-40B4-BE49-F238E27FC236}">
                <a16:creationId xmlns:a16="http://schemas.microsoft.com/office/drawing/2014/main" id="{3F78C95D-29B5-C11A-CD6D-A61E39F28EE7}"/>
              </a:ext>
            </a:extLst>
          </p:cNvPr>
          <p:cNvSpPr>
            <a:spLocks noGrp="1"/>
          </p:cNvSpPr>
          <p:nvPr>
            <p:ph idx="1"/>
          </p:nvPr>
        </p:nvSpPr>
        <p:spPr/>
        <p:txBody>
          <a:bodyPr/>
          <a:lstStyle/>
          <a:p>
            <a:r>
              <a:rPr lang="en-US" dirty="0"/>
              <a:t>Overall school funds raised: $21,400 vs. goal of $75,000</a:t>
            </a:r>
          </a:p>
          <a:p>
            <a:endParaRPr lang="en-US" dirty="0"/>
          </a:p>
          <a:p>
            <a:r>
              <a:rPr lang="en-US" dirty="0"/>
              <a:t>Elementary: $17,833 vs. goal of $60,000</a:t>
            </a:r>
          </a:p>
          <a:p>
            <a:endParaRPr lang="en-US" dirty="0"/>
          </a:p>
          <a:p>
            <a:r>
              <a:rPr lang="en-US" dirty="0"/>
              <a:t>Middle School: $3,607 vs. goal of $15,000</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9B7C8FB-D162-AB64-7038-DF07B9E8A341}"/>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70901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DECD-6433-0AA3-A0D9-DD2639F073F3}"/>
              </a:ext>
            </a:extLst>
          </p:cNvPr>
          <p:cNvSpPr>
            <a:spLocks noGrp="1"/>
          </p:cNvSpPr>
          <p:nvPr>
            <p:ph type="title"/>
          </p:nvPr>
        </p:nvSpPr>
        <p:spPr>
          <a:xfrm>
            <a:off x="100912" y="-152020"/>
            <a:ext cx="10515600" cy="1325563"/>
          </a:xfrm>
        </p:spPr>
        <p:txBody>
          <a:bodyPr/>
          <a:lstStyle/>
          <a:p>
            <a:r>
              <a:rPr lang="en-US" dirty="0"/>
              <a:t>Elementary Events</a:t>
            </a:r>
          </a:p>
        </p:txBody>
      </p:sp>
      <p:sp>
        <p:nvSpPr>
          <p:cNvPr id="4" name="Slide Number Placeholder 3">
            <a:extLst>
              <a:ext uri="{FF2B5EF4-FFF2-40B4-BE49-F238E27FC236}">
                <a16:creationId xmlns:a16="http://schemas.microsoft.com/office/drawing/2014/main" id="{6E2232C5-1C52-FC49-179F-A94766A913D8}"/>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5" name="Content Placeholder 4">
            <a:extLst>
              <a:ext uri="{FF2B5EF4-FFF2-40B4-BE49-F238E27FC236}">
                <a16:creationId xmlns:a16="http://schemas.microsoft.com/office/drawing/2014/main" id="{58C77511-1047-6621-35D4-12A5CA4B685D}"/>
              </a:ext>
            </a:extLst>
          </p:cNvPr>
          <p:cNvSpPr>
            <a:spLocks noGrp="1"/>
          </p:cNvSpPr>
          <p:nvPr>
            <p:ph idx="1"/>
          </p:nvPr>
        </p:nvSpPr>
        <p:spPr>
          <a:xfrm>
            <a:off x="185057" y="1241886"/>
            <a:ext cx="10515600" cy="4351338"/>
          </a:xfrm>
        </p:spPr>
        <p:txBody>
          <a:bodyPr>
            <a:normAutofit/>
          </a:bodyPr>
          <a:lstStyle/>
          <a:p>
            <a:r>
              <a:rPr lang="en-US" b="1" dirty="0"/>
              <a:t>Bobcat Bolt- April 4</a:t>
            </a:r>
            <a:r>
              <a:rPr lang="en-US" b="1" baseline="30000" dirty="0"/>
              <a:t>th</a:t>
            </a:r>
          </a:p>
          <a:p>
            <a:endParaRPr lang="en-US" b="1" baseline="30000" dirty="0"/>
          </a:p>
          <a:p>
            <a:pPr marL="0" indent="0">
              <a:buNone/>
            </a:pPr>
            <a:endParaRPr lang="en-US" b="1" baseline="30000" dirty="0"/>
          </a:p>
          <a:p>
            <a:r>
              <a:rPr lang="en-US" sz="3200" b="1" dirty="0">
                <a:latin typeface="Calibri" panose="020F0502020204030204" pitchFamily="34" charset="0"/>
                <a:ea typeface="Calibri" panose="020F0502020204030204" pitchFamily="34" charset="0"/>
                <a:cs typeface="Times New Roman" panose="02020603050405020304" pitchFamily="18" charset="0"/>
              </a:rPr>
              <a:t>5</a:t>
            </a:r>
            <a:r>
              <a:rPr lang="en-US" sz="32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3200" b="1" dirty="0">
                <a:latin typeface="Calibri" panose="020F0502020204030204" pitchFamily="34" charset="0"/>
                <a:ea typeface="Calibri" panose="020F0502020204030204" pitchFamily="34" charset="0"/>
                <a:cs typeface="Times New Roman" panose="02020603050405020304" pitchFamily="18" charset="0"/>
              </a:rPr>
              <a:t> Grade Promotion</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Promotion- May 22</a:t>
            </a:r>
            <a:r>
              <a:rPr lang="en-US" sz="2200" baseline="30000" dirty="0">
                <a:latin typeface="Calibri" panose="020F0502020204030204" pitchFamily="34" charset="0"/>
                <a:ea typeface="Calibri" panose="020F0502020204030204" pitchFamily="34" charset="0"/>
                <a:cs typeface="Times New Roman" panose="02020603050405020304" pitchFamily="18" charset="0"/>
              </a:rPr>
              <a:t>nd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1"/>
            <a:r>
              <a:rPr lang="en-US" sz="2200" dirty="0">
                <a:latin typeface="Calibri" panose="020F0502020204030204" pitchFamily="34" charset="0"/>
                <a:ea typeface="Calibri" panose="020F0502020204030204" pitchFamily="34" charset="0"/>
                <a:cs typeface="Times New Roman" panose="02020603050405020304" pitchFamily="18" charset="0"/>
              </a:rPr>
              <a:t>Celebration- May 23</a:t>
            </a:r>
            <a:r>
              <a:rPr lang="en-US" sz="2200" baseline="30000" dirty="0">
                <a:latin typeface="Calibri" panose="020F0502020204030204" pitchFamily="34" charset="0"/>
                <a:ea typeface="Calibri" panose="020F0502020204030204" pitchFamily="34" charset="0"/>
                <a:cs typeface="Times New Roman" panose="02020603050405020304" pitchFamily="18" charset="0"/>
              </a:rPr>
              <a:t>rd</a:t>
            </a:r>
            <a:r>
              <a:rPr lang="en-US" sz="2200" dirty="0">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8447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925D-5322-482F-2B72-E857154E8311}"/>
              </a:ext>
            </a:extLst>
          </p:cNvPr>
          <p:cNvSpPr>
            <a:spLocks noGrp="1"/>
          </p:cNvSpPr>
          <p:nvPr>
            <p:ph type="title"/>
          </p:nvPr>
        </p:nvSpPr>
        <p:spPr>
          <a:xfrm>
            <a:off x="624444" y="0"/>
            <a:ext cx="10515600" cy="1325563"/>
          </a:xfrm>
        </p:spPr>
        <p:txBody>
          <a:bodyPr/>
          <a:lstStyle/>
          <a:p>
            <a:r>
              <a:rPr lang="en-US" dirty="0"/>
              <a:t>Bobcat Bolt</a:t>
            </a:r>
          </a:p>
        </p:txBody>
      </p:sp>
      <p:sp>
        <p:nvSpPr>
          <p:cNvPr id="3" name="Content Placeholder 2">
            <a:extLst>
              <a:ext uri="{FF2B5EF4-FFF2-40B4-BE49-F238E27FC236}">
                <a16:creationId xmlns:a16="http://schemas.microsoft.com/office/drawing/2014/main" id="{57060172-B9A0-31DD-9407-4F234372D502}"/>
              </a:ext>
            </a:extLst>
          </p:cNvPr>
          <p:cNvSpPr>
            <a:spLocks noGrp="1"/>
          </p:cNvSpPr>
          <p:nvPr>
            <p:ph idx="1"/>
          </p:nvPr>
        </p:nvSpPr>
        <p:spPr>
          <a:xfrm>
            <a:off x="291935" y="1325563"/>
            <a:ext cx="6655130" cy="4371914"/>
          </a:xfrm>
        </p:spPr>
        <p:txBody>
          <a:bodyPr/>
          <a:lstStyle/>
          <a:p>
            <a:r>
              <a:rPr lang="en-US" dirty="0"/>
              <a:t>Kick off Pep Rally- March 27</a:t>
            </a:r>
            <a:r>
              <a:rPr lang="en-US" baseline="30000" dirty="0"/>
              <a:t>th</a:t>
            </a:r>
            <a:endParaRPr lang="en-US" dirty="0"/>
          </a:p>
          <a:p>
            <a:r>
              <a:rPr lang="en-US" dirty="0"/>
              <a:t>As of March 23</a:t>
            </a:r>
            <a:r>
              <a:rPr lang="en-US" baseline="30000" dirty="0"/>
              <a:t>rd</a:t>
            </a:r>
            <a:r>
              <a:rPr lang="en-US" dirty="0"/>
              <a:t> 35% of students have registered and 19% already have at least one Pledge!!!!</a:t>
            </a:r>
          </a:p>
          <a:p>
            <a:r>
              <a:rPr lang="en-US" dirty="0"/>
              <a:t>Estimated Profits as of March 23</a:t>
            </a:r>
            <a:r>
              <a:rPr lang="en-US" baseline="30000" dirty="0"/>
              <a:t>rd</a:t>
            </a:r>
            <a:r>
              <a:rPr lang="en-US" dirty="0"/>
              <a:t> $17,833</a:t>
            </a:r>
          </a:p>
          <a:p>
            <a:r>
              <a:rPr lang="en-US" dirty="0"/>
              <a:t>Last Day of Early Registration is Sunday March 26</a:t>
            </a:r>
            <a:r>
              <a:rPr lang="en-US" baseline="30000" dirty="0"/>
              <a:t>th</a:t>
            </a:r>
            <a:r>
              <a:rPr lang="en-US" dirty="0"/>
              <a:t> to be eligible for $50 amazon gift card drawing!</a:t>
            </a:r>
          </a:p>
          <a:p>
            <a:endParaRPr lang="en-US" dirty="0"/>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solidFill>
                <a:schemeClr val="tx1"/>
              </a:solidFill>
              <a:highlight>
                <a:srgbClr val="FFFF00"/>
              </a:highlight>
            </a:endParaRPr>
          </a:p>
        </p:txBody>
      </p:sp>
      <p:sp>
        <p:nvSpPr>
          <p:cNvPr id="4" name="Slide Number Placeholder 3">
            <a:extLst>
              <a:ext uri="{FF2B5EF4-FFF2-40B4-BE49-F238E27FC236}">
                <a16:creationId xmlns:a16="http://schemas.microsoft.com/office/drawing/2014/main" id="{B2F08C0A-19EF-A32F-0622-A32CBA10A87D}"/>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7" name="TextBox 6">
            <a:extLst>
              <a:ext uri="{FF2B5EF4-FFF2-40B4-BE49-F238E27FC236}">
                <a16:creationId xmlns:a16="http://schemas.microsoft.com/office/drawing/2014/main" id="{E58D6591-B714-E137-259B-7E54E7D13E70}"/>
              </a:ext>
            </a:extLst>
          </p:cNvPr>
          <p:cNvSpPr txBox="1"/>
          <p:nvPr/>
        </p:nvSpPr>
        <p:spPr>
          <a:xfrm>
            <a:off x="7374577" y="1448790"/>
            <a:ext cx="4453246" cy="1815882"/>
          </a:xfrm>
          <a:prstGeom prst="rect">
            <a:avLst/>
          </a:prstGeom>
          <a:noFill/>
        </p:spPr>
        <p:txBody>
          <a:bodyPr wrap="square" rtlCol="0">
            <a:spAutoFit/>
          </a:bodyPr>
          <a:lstStyle/>
          <a:p>
            <a:r>
              <a:rPr lang="en-US" sz="2800" dirty="0">
                <a:solidFill>
                  <a:schemeClr val="bg1"/>
                </a:solidFill>
              </a:rPr>
              <a:t>Run Schedule:</a:t>
            </a:r>
          </a:p>
          <a:p>
            <a:r>
              <a:rPr lang="en-US" sz="2800" dirty="0">
                <a:solidFill>
                  <a:schemeClr val="bg1"/>
                </a:solidFill>
              </a:rPr>
              <a:t>K &amp; 2</a:t>
            </a:r>
            <a:r>
              <a:rPr lang="en-US" sz="2800" baseline="30000" dirty="0">
                <a:solidFill>
                  <a:schemeClr val="bg1"/>
                </a:solidFill>
              </a:rPr>
              <a:t>ND</a:t>
            </a:r>
            <a:r>
              <a:rPr lang="en-US" sz="2800" dirty="0">
                <a:solidFill>
                  <a:schemeClr val="bg1"/>
                </a:solidFill>
              </a:rPr>
              <a:t> – 9am-10am</a:t>
            </a:r>
          </a:p>
          <a:p>
            <a:r>
              <a:rPr lang="en-US" sz="2800" dirty="0">
                <a:solidFill>
                  <a:schemeClr val="bg1"/>
                </a:solidFill>
              </a:rPr>
              <a:t>1</a:t>
            </a:r>
            <a:r>
              <a:rPr lang="en-US" sz="2800" baseline="30000" dirty="0">
                <a:solidFill>
                  <a:schemeClr val="bg1"/>
                </a:solidFill>
              </a:rPr>
              <a:t>st</a:t>
            </a:r>
            <a:r>
              <a:rPr lang="en-US" sz="2800" dirty="0">
                <a:solidFill>
                  <a:schemeClr val="bg1"/>
                </a:solidFill>
              </a:rPr>
              <a:t> &amp; 3</a:t>
            </a:r>
            <a:r>
              <a:rPr lang="en-US" sz="2800" baseline="30000" dirty="0">
                <a:solidFill>
                  <a:schemeClr val="bg1"/>
                </a:solidFill>
              </a:rPr>
              <a:t>rd </a:t>
            </a:r>
            <a:r>
              <a:rPr lang="en-US" sz="2800" dirty="0">
                <a:solidFill>
                  <a:schemeClr val="bg1"/>
                </a:solidFill>
              </a:rPr>
              <a:t>- 11:45am-12:45pm</a:t>
            </a:r>
          </a:p>
          <a:p>
            <a:r>
              <a:rPr lang="en-US" sz="2800" dirty="0">
                <a:solidFill>
                  <a:schemeClr val="bg1"/>
                </a:solidFill>
              </a:rPr>
              <a:t>4</a:t>
            </a:r>
            <a:r>
              <a:rPr lang="en-US" sz="2800" baseline="30000" dirty="0">
                <a:solidFill>
                  <a:schemeClr val="bg1"/>
                </a:solidFill>
              </a:rPr>
              <a:t>th</a:t>
            </a:r>
            <a:r>
              <a:rPr lang="en-US" sz="2800" dirty="0">
                <a:solidFill>
                  <a:schemeClr val="bg1"/>
                </a:solidFill>
              </a:rPr>
              <a:t> &amp; 5</a:t>
            </a:r>
            <a:r>
              <a:rPr lang="en-US" sz="2800" baseline="30000" dirty="0">
                <a:solidFill>
                  <a:schemeClr val="bg1"/>
                </a:solidFill>
              </a:rPr>
              <a:t>th</a:t>
            </a:r>
            <a:r>
              <a:rPr lang="en-US" sz="2800" dirty="0">
                <a:solidFill>
                  <a:schemeClr val="bg1"/>
                </a:solidFill>
              </a:rPr>
              <a:t> – 1:00pm-2:00pm</a:t>
            </a:r>
          </a:p>
        </p:txBody>
      </p:sp>
    </p:spTree>
    <p:extLst>
      <p:ext uri="{BB962C8B-B14F-4D97-AF65-F5344CB8AC3E}">
        <p14:creationId xmlns:p14="http://schemas.microsoft.com/office/powerpoint/2010/main" val="114957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DA27-2BD0-DCDB-6329-AA44E1D3ED66}"/>
              </a:ext>
            </a:extLst>
          </p:cNvPr>
          <p:cNvSpPr>
            <a:spLocks noGrp="1"/>
          </p:cNvSpPr>
          <p:nvPr>
            <p:ph type="title"/>
          </p:nvPr>
        </p:nvSpPr>
        <p:spPr>
          <a:xfrm>
            <a:off x="838200" y="-190004"/>
            <a:ext cx="45719" cy="7125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2FD234D-A2E4-DD0C-C008-7A831CC0EDB7}"/>
              </a:ext>
            </a:extLst>
          </p:cNvPr>
          <p:cNvSpPr>
            <a:spLocks noGrp="1"/>
          </p:cNvSpPr>
          <p:nvPr>
            <p:ph idx="1"/>
          </p:nvPr>
        </p:nvSpPr>
        <p:spPr/>
        <p:txBody>
          <a:bodyPr/>
          <a:lstStyle/>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0093BA8-1665-A7F6-88C9-CF6B3C0678B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
        <p:nvSpPr>
          <p:cNvPr id="6" name="TextBox 5">
            <a:extLst>
              <a:ext uri="{FF2B5EF4-FFF2-40B4-BE49-F238E27FC236}">
                <a16:creationId xmlns:a16="http://schemas.microsoft.com/office/drawing/2014/main" id="{1609563F-1FD6-03CE-87EB-066C0F4F842A}"/>
              </a:ext>
            </a:extLst>
          </p:cNvPr>
          <p:cNvSpPr txBox="1"/>
          <p:nvPr/>
        </p:nvSpPr>
        <p:spPr>
          <a:xfrm>
            <a:off x="5962402" y="1643896"/>
            <a:ext cx="5391398" cy="1785104"/>
          </a:xfrm>
          <a:prstGeom prst="rect">
            <a:avLst/>
          </a:prstGeom>
          <a:noFill/>
        </p:spPr>
        <p:txBody>
          <a:bodyPr wrap="square">
            <a:spAutoFit/>
          </a:bodyPr>
          <a:lstStyle/>
          <a:p>
            <a:r>
              <a:rPr lang="en-US" sz="2800" dirty="0">
                <a:solidFill>
                  <a:schemeClr val="bg1"/>
                </a:solidFill>
              </a:rPr>
              <a:t>Don’t Forget to order your Tie Dye shirts!!!!</a:t>
            </a:r>
          </a:p>
          <a:p>
            <a:pPr marL="742950" lvl="1" indent="-285750">
              <a:buFont typeface="Arial" panose="020B0604020202020204" pitchFamily="34" charset="0"/>
              <a:buChar char="•"/>
            </a:pPr>
            <a:r>
              <a:rPr lang="en-US" dirty="0">
                <a:solidFill>
                  <a:schemeClr val="bg1"/>
                </a:solidFill>
              </a:rPr>
              <a:t>Sign Up link post on PTO Facebook page </a:t>
            </a:r>
          </a:p>
          <a:p>
            <a:pPr marL="742950" lvl="1" indent="-285750">
              <a:buFont typeface="Arial" panose="020B0604020202020204" pitchFamily="34" charset="0"/>
              <a:buChar char="•"/>
            </a:pPr>
            <a:r>
              <a:rPr lang="en-US" dirty="0">
                <a:solidFill>
                  <a:schemeClr val="bg1"/>
                </a:solidFill>
              </a:rPr>
              <a:t>https://</a:t>
            </a:r>
            <a:r>
              <a:rPr lang="en-US" dirty="0" err="1">
                <a:solidFill>
                  <a:schemeClr val="bg1"/>
                </a:solidFill>
              </a:rPr>
              <a:t>www.signupgenius.com</a:t>
            </a:r>
            <a:r>
              <a:rPr lang="en-US" dirty="0">
                <a:solidFill>
                  <a:schemeClr val="bg1"/>
                </a:solidFill>
              </a:rPr>
              <a:t>/go/60b0a4eaca928a7f58-spring4?useFullSite=true#/</a:t>
            </a:r>
          </a:p>
        </p:txBody>
      </p:sp>
      <p:pic>
        <p:nvPicPr>
          <p:cNvPr id="8" name="Picture 7">
            <a:extLst>
              <a:ext uri="{FF2B5EF4-FFF2-40B4-BE49-F238E27FC236}">
                <a16:creationId xmlns:a16="http://schemas.microsoft.com/office/drawing/2014/main" id="{2F05D7C1-AA8D-231A-645F-5C5FDB508CF5}"/>
              </a:ext>
            </a:extLst>
          </p:cNvPr>
          <p:cNvPicPr>
            <a:picLocks noChangeAspect="1"/>
          </p:cNvPicPr>
          <p:nvPr/>
        </p:nvPicPr>
        <p:blipFill>
          <a:blip r:embed="rId2"/>
          <a:stretch>
            <a:fillRect/>
          </a:stretch>
        </p:blipFill>
        <p:spPr>
          <a:xfrm>
            <a:off x="838200" y="178130"/>
            <a:ext cx="4629621" cy="5991275"/>
          </a:xfrm>
          <a:prstGeom prst="rect">
            <a:avLst/>
          </a:prstGeom>
        </p:spPr>
      </p:pic>
    </p:spTree>
    <p:extLst>
      <p:ext uri="{BB962C8B-B14F-4D97-AF65-F5344CB8AC3E}">
        <p14:creationId xmlns:p14="http://schemas.microsoft.com/office/powerpoint/2010/main" val="118137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CF88F-14BF-8FAD-00CE-EF4952DC33FE}"/>
              </a:ext>
            </a:extLst>
          </p:cNvPr>
          <p:cNvSpPr>
            <a:spLocks noGrp="1"/>
          </p:cNvSpPr>
          <p:nvPr>
            <p:ph idx="1"/>
          </p:nvPr>
        </p:nvSpPr>
        <p:spPr>
          <a:xfrm>
            <a:off x="194388" y="1653881"/>
            <a:ext cx="11720804" cy="4351338"/>
          </a:xfrm>
        </p:spPr>
        <p:txBody>
          <a:bodyPr>
            <a:noAutofit/>
          </a:bodyPr>
          <a:lstStyle/>
          <a:p>
            <a:pPr marL="0" indent="0" algn="l">
              <a:buNone/>
            </a:pPr>
            <a:r>
              <a:rPr lang="en-US" sz="1600" b="1" i="0" dirty="0">
                <a:effectLst/>
                <a:latin typeface="arial" panose="020B0604020202020204" pitchFamily="34" charset="0"/>
              </a:rPr>
              <a:t>WHEN: Friday, March 31</a:t>
            </a:r>
            <a:r>
              <a:rPr lang="en-US" sz="1600" b="1" i="0" baseline="30000" dirty="0">
                <a:effectLst/>
                <a:latin typeface="arial" panose="020B0604020202020204" pitchFamily="34" charset="0"/>
              </a:rPr>
              <a:t>st</a:t>
            </a:r>
            <a:r>
              <a:rPr lang="en-US" sz="1600" b="1" i="0" dirty="0">
                <a:effectLst/>
                <a:latin typeface="arial" panose="020B0604020202020204" pitchFamily="34" charset="0"/>
              </a:rPr>
              <a:t> from 6pm-8:30pm</a:t>
            </a:r>
            <a:br>
              <a:rPr lang="en-US" sz="1600" b="0" i="0" dirty="0">
                <a:effectLst/>
                <a:latin typeface="arial" panose="020B0604020202020204" pitchFamily="34" charset="0"/>
              </a:rPr>
            </a:br>
            <a:endParaRPr lang="en-US" sz="1600" b="0" i="0" dirty="0">
              <a:effectLst/>
              <a:latin typeface="arial" panose="020B0604020202020204" pitchFamily="34" charset="0"/>
            </a:endParaRPr>
          </a:p>
          <a:p>
            <a:pPr marL="0" indent="0" algn="l">
              <a:buNone/>
            </a:pPr>
            <a:r>
              <a:rPr lang="en-US" sz="1600" b="1" i="0" dirty="0">
                <a:effectLst/>
                <a:latin typeface="arial" panose="020B0604020202020204" pitchFamily="34" charset="0"/>
              </a:rPr>
              <a:t>WHERE: PVA Fields</a:t>
            </a:r>
          </a:p>
          <a:p>
            <a:pPr marL="0" indent="0" algn="l">
              <a:buNone/>
            </a:pPr>
            <a:endParaRPr lang="en-US" sz="1600" b="1" dirty="0">
              <a:latin typeface="arial" panose="020B0604020202020204" pitchFamily="34" charset="0"/>
            </a:endParaRPr>
          </a:p>
          <a:p>
            <a:pPr marL="0" indent="0" algn="l">
              <a:buNone/>
            </a:pPr>
            <a:r>
              <a:rPr lang="en-US" sz="1600" b="1" i="0" dirty="0">
                <a:effectLst/>
                <a:latin typeface="arial" panose="020B0604020202020204" pitchFamily="34" charset="0"/>
              </a:rPr>
              <a:t>WHO: All Middle School students can register via the sign up genius sent to Middle School parents. If parents would like to attend they can sign up to volunteer at the event. (Must be a cleared St. Johns County Volunteer)</a:t>
            </a:r>
            <a:endParaRPr lang="en-US" sz="1600" b="0" i="0" dirty="0">
              <a:effectLst/>
              <a:latin typeface="arial" panose="020B0604020202020204" pitchFamily="34" charset="0"/>
            </a:endParaRPr>
          </a:p>
          <a:p>
            <a:pPr marL="0" indent="0" algn="l">
              <a:buNone/>
            </a:pPr>
            <a:r>
              <a:rPr lang="en-US" sz="1600" b="0" i="0" dirty="0">
                <a:effectLst/>
                <a:latin typeface="arial" panose="020B0604020202020204" pitchFamily="34" charset="0"/>
              </a:rPr>
              <a:t> </a:t>
            </a:r>
          </a:p>
          <a:p>
            <a:pPr marL="0" indent="0" algn="l">
              <a:buNone/>
            </a:pPr>
            <a:r>
              <a:rPr lang="en-US" sz="1600" b="1" i="0" dirty="0">
                <a:effectLst/>
                <a:latin typeface="arial" panose="020B0604020202020204" pitchFamily="34" charset="0"/>
              </a:rPr>
              <a:t>HOW</a:t>
            </a:r>
            <a:r>
              <a:rPr lang="en-US" sz="1600" b="0" i="0" dirty="0">
                <a:effectLst/>
                <a:latin typeface="arial" panose="020B0604020202020204" pitchFamily="34" charset="0"/>
              </a:rPr>
              <a:t>: Register on MYBOOSTER.com and talk to your family, friends, or even local businesses to see if they would be willing to support your student and our school! </a:t>
            </a:r>
          </a:p>
          <a:p>
            <a:pPr marL="0" indent="0" algn="l">
              <a:buNone/>
            </a:pPr>
            <a:r>
              <a:rPr lang="en-US" sz="1600" b="0" i="0" dirty="0">
                <a:effectLst/>
                <a:latin typeface="arial" panose="020B0604020202020204" pitchFamily="34" charset="0"/>
              </a:rPr>
              <a:t> </a:t>
            </a:r>
          </a:p>
          <a:p>
            <a:pPr marL="0" indent="0" algn="l">
              <a:buNone/>
            </a:pPr>
            <a:r>
              <a:rPr lang="en-US" sz="1600" b="1" i="0" dirty="0">
                <a:effectLst/>
                <a:latin typeface="arial" panose="020B0604020202020204" pitchFamily="34" charset="0"/>
              </a:rPr>
              <a:t>NOW LET’S GET THIS GLOW PARTY STARTED</a:t>
            </a:r>
            <a:r>
              <a:rPr lang="en-US" sz="1600" b="0" i="0" dirty="0">
                <a:effectLst/>
                <a:latin typeface="arial" panose="020B0604020202020204" pitchFamily="34" charset="0"/>
              </a:rPr>
              <a:t>: This is like no other MS event that we have done before! Think…music, lights, prizes, paint, glow tunnels, tacos, games and so much more!</a:t>
            </a:r>
          </a:p>
          <a:p>
            <a:pPr marL="0" indent="0" algn="l">
              <a:buNone/>
            </a:pPr>
            <a:r>
              <a:rPr lang="en-US" sz="1600" b="0" i="0" dirty="0">
                <a:effectLst/>
                <a:latin typeface="arial" panose="020B0604020202020204" pitchFamily="34" charset="0"/>
              </a:rPr>
              <a:t> </a:t>
            </a:r>
          </a:p>
          <a:p>
            <a:pPr marL="0" indent="0" algn="l">
              <a:buNone/>
            </a:pPr>
            <a:r>
              <a:rPr lang="en-US" sz="1600" b="1" i="1" dirty="0">
                <a:effectLst/>
                <a:latin typeface="arial" panose="020B0604020202020204" pitchFamily="34" charset="0"/>
              </a:rPr>
              <a:t>Students will be entered into a raffle drawing for prizes based on reaching certain fundraising tiers, </a:t>
            </a:r>
            <a:r>
              <a:rPr lang="en-US" sz="1600" b="1" i="1" dirty="0">
                <a:latin typeface="arial" panose="020B0604020202020204" pitchFamily="34" charset="0"/>
              </a:rPr>
              <a:t>ex: $25, $50, $100, etc.</a:t>
            </a:r>
            <a:endParaRPr lang="en-US" sz="1600" b="0" i="0" dirty="0">
              <a:effectLst/>
              <a:latin typeface="arial" panose="020B0604020202020204" pitchFamily="34" charset="0"/>
            </a:endParaRPr>
          </a:p>
          <a:p>
            <a:pPr marL="0" indent="0">
              <a:buNone/>
            </a:pPr>
            <a:endParaRPr lang="en-US" sz="1600" dirty="0">
              <a:solidFill>
                <a:schemeClr val="tx1"/>
              </a:solidFill>
            </a:endParaRPr>
          </a:p>
        </p:txBody>
      </p:sp>
      <p:sp>
        <p:nvSpPr>
          <p:cNvPr id="4" name="Slide Number Placeholder 3">
            <a:extLst>
              <a:ext uri="{FF2B5EF4-FFF2-40B4-BE49-F238E27FC236}">
                <a16:creationId xmlns:a16="http://schemas.microsoft.com/office/drawing/2014/main" id="{FF2A83EB-07A8-D1B2-C8B9-C3A4D43BC8D6}"/>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7" name="Picture 6">
            <a:extLst>
              <a:ext uri="{FF2B5EF4-FFF2-40B4-BE49-F238E27FC236}">
                <a16:creationId xmlns:a16="http://schemas.microsoft.com/office/drawing/2014/main" id="{8ACAA6DE-72F2-9D16-BC01-0A0776CCEBB8}"/>
              </a:ext>
            </a:extLst>
          </p:cNvPr>
          <p:cNvPicPr>
            <a:picLocks noChangeAspect="1"/>
          </p:cNvPicPr>
          <p:nvPr/>
        </p:nvPicPr>
        <p:blipFill>
          <a:blip r:embed="rId2"/>
          <a:stretch>
            <a:fillRect/>
          </a:stretch>
        </p:blipFill>
        <p:spPr>
          <a:xfrm>
            <a:off x="3736765" y="0"/>
            <a:ext cx="4183370" cy="1498372"/>
          </a:xfrm>
          <a:prstGeom prst="rect">
            <a:avLst/>
          </a:prstGeom>
        </p:spPr>
      </p:pic>
      <p:sp>
        <p:nvSpPr>
          <p:cNvPr id="2" name="TextBox 1">
            <a:extLst>
              <a:ext uri="{FF2B5EF4-FFF2-40B4-BE49-F238E27FC236}">
                <a16:creationId xmlns:a16="http://schemas.microsoft.com/office/drawing/2014/main" id="{6D1E0547-ED28-757A-2B8D-0947FCE2CF36}"/>
              </a:ext>
            </a:extLst>
          </p:cNvPr>
          <p:cNvSpPr txBox="1"/>
          <p:nvPr/>
        </p:nvSpPr>
        <p:spPr>
          <a:xfrm rot="20778020">
            <a:off x="8644531" y="979585"/>
            <a:ext cx="2995127" cy="646331"/>
          </a:xfrm>
          <a:prstGeom prst="rect">
            <a:avLst/>
          </a:prstGeom>
          <a:noFill/>
        </p:spPr>
        <p:txBody>
          <a:bodyPr wrap="square" rtlCol="0">
            <a:spAutoFit/>
          </a:bodyPr>
          <a:lstStyle/>
          <a:p>
            <a:pPr algn="ctr"/>
            <a:r>
              <a:rPr lang="en-US" dirty="0">
                <a:highlight>
                  <a:srgbClr val="FFFF00"/>
                </a:highlight>
              </a:rPr>
              <a:t>17% of students are registered</a:t>
            </a:r>
          </a:p>
        </p:txBody>
      </p:sp>
    </p:spTree>
    <p:extLst>
      <p:ext uri="{BB962C8B-B14F-4D97-AF65-F5344CB8AC3E}">
        <p14:creationId xmlns:p14="http://schemas.microsoft.com/office/powerpoint/2010/main" val="42370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2DFF-D101-B694-A7B8-76A34B65D5B1}"/>
              </a:ext>
            </a:extLst>
          </p:cNvPr>
          <p:cNvSpPr>
            <a:spLocks noGrp="1"/>
          </p:cNvSpPr>
          <p:nvPr>
            <p:ph type="title"/>
          </p:nvPr>
        </p:nvSpPr>
        <p:spPr>
          <a:xfrm>
            <a:off x="110412" y="0"/>
            <a:ext cx="10515600" cy="1325563"/>
          </a:xfrm>
        </p:spPr>
        <p:txBody>
          <a:bodyPr/>
          <a:lstStyle/>
          <a:p>
            <a:r>
              <a:rPr lang="en-US" dirty="0"/>
              <a:t>Middle School Events</a:t>
            </a:r>
          </a:p>
        </p:txBody>
      </p:sp>
      <p:sp>
        <p:nvSpPr>
          <p:cNvPr id="3" name="Content Placeholder 2">
            <a:extLst>
              <a:ext uri="{FF2B5EF4-FFF2-40B4-BE49-F238E27FC236}">
                <a16:creationId xmlns:a16="http://schemas.microsoft.com/office/drawing/2014/main" id="{1DBA13CE-7BFD-2B35-5130-9FBC95562730}"/>
              </a:ext>
            </a:extLst>
          </p:cNvPr>
          <p:cNvSpPr>
            <a:spLocks noGrp="1"/>
          </p:cNvSpPr>
          <p:nvPr>
            <p:ph idx="1"/>
          </p:nvPr>
        </p:nvSpPr>
        <p:spPr>
          <a:xfrm>
            <a:off x="269033" y="1331719"/>
            <a:ext cx="5954485" cy="4351338"/>
          </a:xfrm>
        </p:spPr>
        <p:txBody>
          <a:bodyPr>
            <a:normAutofit/>
          </a:bodyPr>
          <a:lstStyle/>
          <a:p>
            <a:r>
              <a:rPr lang="en-US" dirty="0"/>
              <a:t>Glow Bolt- March 31</a:t>
            </a:r>
            <a:r>
              <a:rPr lang="en-US" baseline="30000" dirty="0"/>
              <a:t>st</a:t>
            </a:r>
          </a:p>
          <a:p>
            <a:pPr lvl="1"/>
            <a:r>
              <a:rPr lang="en-US" sz="2000" dirty="0"/>
              <a:t>Pep Rally Today!</a:t>
            </a:r>
          </a:p>
          <a:p>
            <a:pPr lvl="1"/>
            <a:endParaRPr lang="en-US" sz="2000" dirty="0"/>
          </a:p>
          <a:p>
            <a:pPr marL="0" indent="0">
              <a:buNone/>
            </a:pPr>
            <a:endParaRPr lang="en-US" dirty="0"/>
          </a:p>
          <a:p>
            <a:pPr marL="0" indent="0">
              <a:buNone/>
            </a:pPr>
            <a:endParaRPr lang="en-US" dirty="0"/>
          </a:p>
          <a:p>
            <a:r>
              <a:rPr lang="en-US" dirty="0"/>
              <a:t>8</a:t>
            </a:r>
            <a:r>
              <a:rPr lang="en-US" baseline="30000" dirty="0"/>
              <a:t>th</a:t>
            </a:r>
            <a:r>
              <a:rPr lang="en-US" dirty="0"/>
              <a:t> Grade Semi-Formal- May 19</a:t>
            </a:r>
            <a:r>
              <a:rPr lang="en-US" baseline="30000" dirty="0"/>
              <a:t>th</a:t>
            </a:r>
            <a:endParaRPr lang="en-US" dirty="0"/>
          </a:p>
          <a:p>
            <a:endParaRPr lang="en-US" dirty="0"/>
          </a:p>
          <a:p>
            <a:endParaRPr lang="en-US" dirty="0"/>
          </a:p>
          <a:p>
            <a:r>
              <a:rPr lang="en-US" dirty="0"/>
              <a:t>8</a:t>
            </a:r>
            <a:r>
              <a:rPr lang="en-US" baseline="30000" dirty="0"/>
              <a:t>th</a:t>
            </a:r>
            <a:r>
              <a:rPr lang="en-US" dirty="0"/>
              <a:t> Grade Promotion- May 24</a:t>
            </a:r>
            <a:r>
              <a:rPr lang="en-US" baseline="30000" dirty="0"/>
              <a:t>th</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C0669AF3-F30B-AD4F-D0DE-C907FDCAF84F}"/>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Picture 6">
            <a:extLst>
              <a:ext uri="{FF2B5EF4-FFF2-40B4-BE49-F238E27FC236}">
                <a16:creationId xmlns:a16="http://schemas.microsoft.com/office/drawing/2014/main" id="{031086E9-0590-582A-C1BC-2164AD7AD115}"/>
              </a:ext>
            </a:extLst>
          </p:cNvPr>
          <p:cNvPicPr>
            <a:picLocks noChangeAspect="1"/>
          </p:cNvPicPr>
          <p:nvPr/>
        </p:nvPicPr>
        <p:blipFill>
          <a:blip r:embed="rId2"/>
          <a:stretch>
            <a:fillRect/>
          </a:stretch>
        </p:blipFill>
        <p:spPr>
          <a:xfrm>
            <a:off x="7060029" y="447260"/>
            <a:ext cx="4416623" cy="3104801"/>
          </a:xfrm>
          <a:prstGeom prst="rect">
            <a:avLst/>
          </a:prstGeom>
        </p:spPr>
      </p:pic>
      <p:pic>
        <p:nvPicPr>
          <p:cNvPr id="8" name="Picture 7" descr="Text&#10;&#10;Description automatically generated">
            <a:extLst>
              <a:ext uri="{FF2B5EF4-FFF2-40B4-BE49-F238E27FC236}">
                <a16:creationId xmlns:a16="http://schemas.microsoft.com/office/drawing/2014/main" id="{71E74507-594F-8CA9-9205-7F1FFA37F243}"/>
              </a:ext>
            </a:extLst>
          </p:cNvPr>
          <p:cNvPicPr>
            <a:picLocks noChangeAspect="1"/>
          </p:cNvPicPr>
          <p:nvPr/>
        </p:nvPicPr>
        <p:blipFill>
          <a:blip r:embed="rId3"/>
          <a:stretch>
            <a:fillRect/>
          </a:stretch>
        </p:blipFill>
        <p:spPr>
          <a:xfrm>
            <a:off x="6990290" y="3784167"/>
            <a:ext cx="4605838" cy="2937308"/>
          </a:xfrm>
          <a:prstGeom prst="rect">
            <a:avLst/>
          </a:prstGeom>
        </p:spPr>
      </p:pic>
    </p:spTree>
    <p:extLst>
      <p:ext uri="{BB962C8B-B14F-4D97-AF65-F5344CB8AC3E}">
        <p14:creationId xmlns:p14="http://schemas.microsoft.com/office/powerpoint/2010/main" val="220365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FAA7-0252-A104-AE91-60FC9AAAC6A1}"/>
              </a:ext>
            </a:extLst>
          </p:cNvPr>
          <p:cNvSpPr>
            <a:spLocks noGrp="1"/>
          </p:cNvSpPr>
          <p:nvPr>
            <p:ph type="title"/>
          </p:nvPr>
        </p:nvSpPr>
        <p:spPr>
          <a:xfrm>
            <a:off x="35767" y="0"/>
            <a:ext cx="10515600" cy="1325563"/>
          </a:xfrm>
        </p:spPr>
        <p:txBody>
          <a:bodyPr/>
          <a:lstStyle/>
          <a:p>
            <a:r>
              <a:rPr lang="en-US" dirty="0"/>
              <a:t>Upcoming Elections</a:t>
            </a:r>
          </a:p>
        </p:txBody>
      </p:sp>
      <p:sp>
        <p:nvSpPr>
          <p:cNvPr id="3" name="Content Placeholder 2">
            <a:extLst>
              <a:ext uri="{FF2B5EF4-FFF2-40B4-BE49-F238E27FC236}">
                <a16:creationId xmlns:a16="http://schemas.microsoft.com/office/drawing/2014/main" id="{F22024BF-E8CB-540A-8C10-5C0B89E1F8EF}"/>
              </a:ext>
            </a:extLst>
          </p:cNvPr>
          <p:cNvSpPr>
            <a:spLocks noGrp="1"/>
          </p:cNvSpPr>
          <p:nvPr>
            <p:ph idx="1"/>
          </p:nvPr>
        </p:nvSpPr>
        <p:spPr>
          <a:xfrm>
            <a:off x="157065" y="882820"/>
            <a:ext cx="10515600" cy="5230934"/>
          </a:xfrm>
        </p:spPr>
        <p:txBody>
          <a:bodyPr>
            <a:normAutofit fontScale="92500" lnSpcReduction="10000"/>
          </a:bodyPr>
          <a:lstStyle/>
          <a:p>
            <a:pPr marL="0" indent="0">
              <a:buNone/>
            </a:pPr>
            <a:endParaRPr lang="en-US" dirty="0"/>
          </a:p>
          <a:p>
            <a:r>
              <a:rPr lang="en-US" dirty="0"/>
              <a:t>2023-2024 Board Ballot:</a:t>
            </a:r>
          </a:p>
          <a:p>
            <a:pPr lvl="1"/>
            <a:r>
              <a:rPr lang="en-US" b="0" i="0" dirty="0">
                <a:effectLst/>
                <a:latin typeface="UICTFontTextStyleBody"/>
              </a:rPr>
              <a:t>President Elect- Honesty Harless</a:t>
            </a:r>
            <a:endParaRPr lang="en-US" b="0" i="0" dirty="0">
              <a:effectLst/>
              <a:latin typeface="Arial" panose="020B0604020202020204" pitchFamily="34" charset="0"/>
            </a:endParaRPr>
          </a:p>
          <a:p>
            <a:pPr lvl="1"/>
            <a:r>
              <a:rPr lang="en-US" b="0" i="0" dirty="0">
                <a:effectLst/>
                <a:latin typeface="UICTFontTextStyleBody"/>
              </a:rPr>
              <a:t>Elementary VP- Anne Powers</a:t>
            </a:r>
            <a:endParaRPr lang="en-US" b="0" i="0" dirty="0">
              <a:effectLst/>
              <a:latin typeface="Arial" panose="020B0604020202020204" pitchFamily="34" charset="0"/>
            </a:endParaRPr>
          </a:p>
          <a:p>
            <a:pPr lvl="1"/>
            <a:r>
              <a:rPr lang="en-US" b="0" i="0" dirty="0">
                <a:effectLst/>
                <a:latin typeface="UICTFontTextStyleBody"/>
              </a:rPr>
              <a:t>Middle School VP- Jessica Dareneau</a:t>
            </a:r>
            <a:endParaRPr lang="en-US" b="0" i="0" dirty="0">
              <a:effectLst/>
              <a:latin typeface="Arial" panose="020B0604020202020204" pitchFamily="34" charset="0"/>
            </a:endParaRPr>
          </a:p>
          <a:p>
            <a:pPr lvl="1"/>
            <a:r>
              <a:rPr lang="en-US" b="0" i="0" dirty="0">
                <a:effectLst/>
                <a:latin typeface="UICTFontTextStyleBody"/>
              </a:rPr>
              <a:t>Treasurer- Britney Hulsey, Co-</a:t>
            </a:r>
            <a:r>
              <a:rPr lang="en-US" b="0" i="0" dirty="0" err="1">
                <a:effectLst/>
                <a:latin typeface="UICTFontTextStyleBody"/>
              </a:rPr>
              <a:t>Treasuer</a:t>
            </a:r>
            <a:r>
              <a:rPr lang="en-US" b="0" i="0" dirty="0">
                <a:effectLst/>
                <a:latin typeface="UICTFontTextStyleBody"/>
              </a:rPr>
              <a:t>- Kaley Adamson</a:t>
            </a:r>
            <a:endParaRPr lang="en-US" b="0" i="0" dirty="0">
              <a:effectLst/>
              <a:latin typeface="Arial" panose="020B0604020202020204" pitchFamily="34" charset="0"/>
            </a:endParaRPr>
          </a:p>
          <a:p>
            <a:pPr lvl="1"/>
            <a:r>
              <a:rPr lang="en-US" b="0" i="0" dirty="0">
                <a:effectLst/>
                <a:latin typeface="UICTFontTextStyleBody"/>
              </a:rPr>
              <a:t>Corresponding Secretary- Brooke Conners</a:t>
            </a:r>
            <a:endParaRPr lang="en-US" b="0" i="0" dirty="0">
              <a:effectLst/>
              <a:latin typeface="Arial" panose="020B0604020202020204" pitchFamily="34" charset="0"/>
            </a:endParaRPr>
          </a:p>
          <a:p>
            <a:pPr lvl="1"/>
            <a:r>
              <a:rPr lang="en-US" b="0" i="0" dirty="0">
                <a:effectLst/>
                <a:latin typeface="UICTFontTextStyleBody"/>
              </a:rPr>
              <a:t>Recording Secretary- Nicole Callis</a:t>
            </a:r>
            <a:br>
              <a:rPr lang="en-US" b="0" i="0" dirty="0">
                <a:effectLst/>
                <a:latin typeface="Arial" panose="020B0604020202020204" pitchFamily="34" charset="0"/>
              </a:rPr>
            </a:br>
            <a:endParaRPr lang="en-US" dirty="0"/>
          </a:p>
          <a:p>
            <a:r>
              <a:rPr lang="en-US" dirty="0"/>
              <a:t>Voting will take place at our next General PTO Meeting on April 12</a:t>
            </a:r>
            <a:r>
              <a:rPr lang="en-US" baseline="30000" dirty="0"/>
              <a:t>th </a:t>
            </a:r>
            <a:r>
              <a:rPr lang="en-US" dirty="0"/>
              <a:t>at 9 am. Only attendees present in person will be able to vote.</a:t>
            </a:r>
          </a:p>
          <a:p>
            <a:endParaRPr lang="en-US" dirty="0"/>
          </a:p>
          <a:p>
            <a:r>
              <a:rPr lang="en-US" dirty="0"/>
              <a:t>New officers will be installed at the May General PTO Meeting</a:t>
            </a:r>
          </a:p>
          <a:p>
            <a:pPr marL="0" indent="0">
              <a:buNone/>
            </a:pPr>
            <a:endParaRPr lang="en-US" dirty="0"/>
          </a:p>
        </p:txBody>
      </p:sp>
      <p:sp>
        <p:nvSpPr>
          <p:cNvPr id="4" name="Slide Number Placeholder 3">
            <a:extLst>
              <a:ext uri="{FF2B5EF4-FFF2-40B4-BE49-F238E27FC236}">
                <a16:creationId xmlns:a16="http://schemas.microsoft.com/office/drawing/2014/main" id="{EC88A750-38CC-8D0A-8B83-2D999157C9D0}"/>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69C68A05-640B-4746-CC1A-C0C5D815C3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73450" y="1004734"/>
            <a:ext cx="3280350" cy="1968210"/>
          </a:xfrm>
          <a:prstGeom prst="rect">
            <a:avLst/>
          </a:prstGeom>
        </p:spPr>
      </p:pic>
    </p:spTree>
    <p:extLst>
      <p:ext uri="{BB962C8B-B14F-4D97-AF65-F5344CB8AC3E}">
        <p14:creationId xmlns:p14="http://schemas.microsoft.com/office/powerpoint/2010/main" val="158613877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50781</TotalTime>
  <Words>562</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Symbol</vt:lpstr>
      <vt:lpstr>UICTFontTextStyleBody</vt:lpstr>
      <vt:lpstr>Office Theme</vt:lpstr>
      <vt:lpstr>General PTO Meeting</vt:lpstr>
      <vt:lpstr>Agenda </vt:lpstr>
      <vt:lpstr>Bobcat Bolt/Middle School Glow Bolt</vt:lpstr>
      <vt:lpstr>Elementary Events</vt:lpstr>
      <vt:lpstr>Bobcat Bolt</vt:lpstr>
      <vt:lpstr>PowerPoint Presentation</vt:lpstr>
      <vt:lpstr>PowerPoint Presentation</vt:lpstr>
      <vt:lpstr>Middle School Events</vt:lpstr>
      <vt:lpstr>Upcoming Elections</vt:lpstr>
      <vt:lpstr>Co-Officers Vote</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Chance</dc:creator>
  <cp:lastModifiedBy>Hudson Gassner (PVA Student)</cp:lastModifiedBy>
  <cp:revision>84</cp:revision>
  <cp:lastPrinted>2023-03-14T14:33:36Z</cp:lastPrinted>
  <dcterms:created xsi:type="dcterms:W3CDTF">2021-08-15T12:53:52Z</dcterms:created>
  <dcterms:modified xsi:type="dcterms:W3CDTF">2023-03-24T12:30:57Z</dcterms:modified>
</cp:coreProperties>
</file>